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52"/>
  </p:notesMasterIdLst>
  <p:sldIdLst>
    <p:sldId id="258" r:id="rId5"/>
    <p:sldId id="260" r:id="rId6"/>
    <p:sldId id="262" r:id="rId7"/>
    <p:sldId id="264" r:id="rId8"/>
    <p:sldId id="268" r:id="rId9"/>
    <p:sldId id="274" r:id="rId10"/>
    <p:sldId id="366" r:id="rId11"/>
    <p:sldId id="333" r:id="rId12"/>
    <p:sldId id="335" r:id="rId13"/>
    <p:sldId id="338" r:id="rId14"/>
    <p:sldId id="334" r:id="rId15"/>
    <p:sldId id="360" r:id="rId16"/>
    <p:sldId id="361" r:id="rId17"/>
    <p:sldId id="359" r:id="rId18"/>
    <p:sldId id="339" r:id="rId19"/>
    <p:sldId id="340" r:id="rId20"/>
    <p:sldId id="286" r:id="rId21"/>
    <p:sldId id="296" r:id="rId22"/>
    <p:sldId id="288" r:id="rId23"/>
    <p:sldId id="341" r:id="rId24"/>
    <p:sldId id="367" r:id="rId25"/>
    <p:sldId id="290" r:id="rId26"/>
    <p:sldId id="308" r:id="rId27"/>
    <p:sldId id="329" r:id="rId28"/>
    <p:sldId id="343" r:id="rId29"/>
    <p:sldId id="345" r:id="rId30"/>
    <p:sldId id="346" r:id="rId31"/>
    <p:sldId id="347" r:id="rId32"/>
    <p:sldId id="363" r:id="rId33"/>
    <p:sldId id="364" r:id="rId34"/>
    <p:sldId id="348" r:id="rId35"/>
    <p:sldId id="349" r:id="rId36"/>
    <p:sldId id="350" r:id="rId37"/>
    <p:sldId id="351" r:id="rId38"/>
    <p:sldId id="322" r:id="rId39"/>
    <p:sldId id="353" r:id="rId40"/>
    <p:sldId id="344" r:id="rId41"/>
    <p:sldId id="355" r:id="rId42"/>
    <p:sldId id="358" r:id="rId43"/>
    <p:sldId id="357" r:id="rId44"/>
    <p:sldId id="310" r:id="rId45"/>
    <p:sldId id="312" r:id="rId46"/>
    <p:sldId id="314" r:id="rId47"/>
    <p:sldId id="316" r:id="rId48"/>
    <p:sldId id="318" r:id="rId49"/>
    <p:sldId id="320" r:id="rId50"/>
    <p:sldId id="328"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0" autoAdjust="0"/>
    <p:restoredTop sz="0"/>
  </p:normalViewPr>
  <p:slideViewPr>
    <p:cSldViewPr>
      <p:cViewPr varScale="1">
        <p:scale>
          <a:sx n="83" d="100"/>
          <a:sy n="83" d="100"/>
        </p:scale>
        <p:origin x="60" y="186"/>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9199A-F3B5-4C4F-9552-F2F19F67FEBC}" type="datetimeFigureOut">
              <a:t>1/9/2023</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CD191-9247-49EE-9F2E-F53013ABFC2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github.com/en/free-pro-team@latest/github/getting-started-with-github/fork-a-repo?azure-portal=true" TargetMode="External"/><Relationship Id="rId4" Type="http://schemas.openxmlformats.org/officeDocument/2006/relationships/hyperlink" Target="https://cli.github.com/manual/gh_repo_clone?azure-portal=tru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elp.github.com/desktop/contributing-to-projects/committing-and-reviewing-changes-to-your-project?azure-portal=tru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https://docs.microsoft.com/en-us/learn/modules/learn-pr/github/introduction-to-github/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t>GitHub provides multiple ways to copy a repository so that you can work on it.</a:t>
            </a:r>
          </a:p>
          <a:p>
            <a:endParaRPr/>
          </a:p>
          <a:p>
            <a:r>
              <a:rPr b="1"/>
              <a:t>Cloning a Repository</a:t>
            </a:r>
            <a:r>
              <a:t> - Cloning a repository will make a copy of the repository and its history on your local machine. If you have write access to the repository you can push changes from your local machine to the remote repository (called the </a:t>
            </a:r>
            <a:r>
              <a:rPr b="1"/>
              <a:t>origin</a:t>
            </a:r>
            <a:r>
              <a:t>) as they're completed. To clone a repository you can use the </a:t>
            </a:r>
            <a:r>
              <a:rPr>
                <a:hlinkClick r:id="rId3"/>
              </a:rPr>
              <a:t>git clone [url]</a:t>
            </a:r>
            <a:r>
              <a:t> command or the GitHub CLI's </a:t>
            </a:r>
            <a:r>
              <a:rPr>
                <a:hlinkClick r:id="rId4"/>
              </a:rPr>
              <a:t>gh repo clone [url]</a:t>
            </a:r>
            <a:r>
              <a:t> command.</a:t>
            </a:r>
          </a:p>
          <a:p>
            <a:endParaRPr/>
          </a:p>
          <a:p>
            <a:r>
              <a:rPr b="1"/>
              <a:t>Forking a Repository</a:t>
            </a:r>
            <a:r>
              <a:t> - </a:t>
            </a:r>
            <a:r>
              <a:rPr b="1"/>
              <a:t>Forking</a:t>
            </a:r>
            <a:r>
              <a:t> a repository makes a copy of the repository in your GitHub account. The parent repository is referred to as the </a:t>
            </a:r>
            <a:r>
              <a:rPr b="1"/>
              <a:t>upstream</a:t>
            </a:r>
            <a:r>
              <a:t> while your forked copy is referred to as the </a:t>
            </a:r>
            <a:r>
              <a:rPr b="1"/>
              <a:t>origin</a:t>
            </a:r>
            <a:r>
              <a:t>. Once you've forked a repository into your GitHub account you can </a:t>
            </a:r>
            <a:r>
              <a:rPr b="1"/>
              <a:t>clone</a:t>
            </a:r>
            <a:r>
              <a:t> it to your local machine. Forking allows you to freely make changes to a project without affecting the original </a:t>
            </a:r>
            <a:r>
              <a:rPr b="1"/>
              <a:t>upstream</a:t>
            </a:r>
            <a:r>
              <a:t> repository. To contribute changes back to the </a:t>
            </a:r>
            <a:r>
              <a:rPr b="1"/>
              <a:t>upstream</a:t>
            </a:r>
            <a:r>
              <a:t> repository you create a </a:t>
            </a:r>
            <a:r>
              <a:rPr b="1"/>
              <a:t>pull request</a:t>
            </a:r>
            <a:r>
              <a:t> from your forked repository. You can also run git commands to ensure that your local copy stays synced with the </a:t>
            </a:r>
            <a:r>
              <a:rPr b="1"/>
              <a:t>upstream</a:t>
            </a:r>
            <a:r>
              <a:t> repository.</a:t>
            </a:r>
          </a:p>
          <a:p>
            <a:endParaRPr/>
          </a:p>
          <a:p>
            <a:pPr>
              <a:spcBef>
                <a:spcPct val="43750"/>
              </a:spcBef>
              <a:spcAft>
                <a:spcPct val="43750"/>
              </a:spcAft>
            </a:pPr>
            <a:r>
              <a:t>When would you clone a repository versus fork a repository? If you're working with a repository and have write access you can clone it to your local machine. From there you can make modifications and push your changes directly to the </a:t>
            </a:r>
            <a:r>
              <a:rPr b="1"/>
              <a:t>origin</a:t>
            </a:r>
            <a:r>
              <a:t> repository.</a:t>
            </a:r>
          </a:p>
          <a:p>
            <a:endParaRPr/>
          </a:p>
          <a:p>
            <a:pPr>
              <a:spcBef>
                <a:spcPct val="43750"/>
              </a:spcBef>
              <a:spcAft>
                <a:spcPct val="43750"/>
              </a:spcAft>
            </a:pPr>
            <a:r>
              <a:t>If you need to work with a repository created by another owner such as github/example and don't have write access, you can fork the repository into your GitHub account, and then clone the fork to your local machine. To see this visually, let's assume that your GitHub account is called githubtraining for this example. Using the GitHub website you can fork githubtraining or any other examples into your account. From there you can clone the forked version of the repository to your local machine. These steps are shown in the following image.</a:t>
            </a:r>
          </a:p>
          <a:p>
            <a:endParaRPr/>
          </a:p>
          <a:p>
            <a:pPr>
              <a:spcBef>
                <a:spcPct val="43750"/>
              </a:spcBef>
              <a:spcAft>
                <a:spcPct val="43750"/>
              </a:spcAft>
            </a:pPr>
            <a:r>
              <a:t>Changes can be made to your local copy of githubtraining/example and then pushed back to your remote </a:t>
            </a:r>
            <a:r>
              <a:rPr b="1"/>
              <a:t>origin</a:t>
            </a:r>
            <a:r>
              <a:t> repository (githubtraining/example). The changes can then be submitted to the github/example </a:t>
            </a:r>
            <a:r>
              <a:rPr b="1"/>
              <a:t>upstream</a:t>
            </a:r>
            <a:r>
              <a:t> repository using a </a:t>
            </a:r>
            <a:r>
              <a:rPr b="1"/>
              <a:t>pull request</a:t>
            </a:r>
            <a:r>
              <a:t> as shown next.</a:t>
            </a:r>
          </a:p>
          <a:p>
            <a:endParaRPr/>
          </a:p>
          <a:p>
            <a:pPr>
              <a:spcBef>
                <a:spcPct val="43750"/>
              </a:spcBef>
              <a:spcAft>
                <a:spcPct val="43750"/>
              </a:spcAft>
            </a:pPr>
            <a:r>
              <a:t>To learn more, see </a:t>
            </a:r>
            <a:r>
              <a:rPr>
                <a:hlinkClick r:id="rId5"/>
              </a:rPr>
              <a:t>Fork a repo</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commit</a:t>
            </a:r>
            <a:r>
              <a:t> is a change to one or more files on a branch. Every time a commit is created, it is assigned a unique ID and tracked, along with the time and contributor. This provides a clear audit trail for anyone reviewing the history of a file or linked item, such as an issue or pull request.</a:t>
            </a:r>
          </a:p>
          <a:p>
            <a:endParaRPr/>
          </a:p>
          <a:p>
            <a:pPr>
              <a:spcBef>
                <a:spcPct val="43750"/>
              </a:spcBef>
              <a:spcAft>
                <a:spcPct val="43750"/>
              </a:spcAft>
            </a:pPr>
            <a:r>
              <a:t>To learn more about GitHub commits, see </a:t>
            </a:r>
            <a:r>
              <a:rPr>
                <a:hlinkClick r:id="rId3"/>
              </a:rPr>
              <a:t>Committing and reviewing changes to your project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721722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021363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extLst>
      <p:ext uri="{BB962C8B-B14F-4D97-AF65-F5344CB8AC3E}">
        <p14:creationId xmlns:p14="http://schemas.microsoft.com/office/powerpoint/2010/main" val="154613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360921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A project's issues are visible to anyone who has access to the project, so you may find a resolution is already planned or available. Otherwise, you can create and track the issue yourself.</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A project's issues are visible to anyone who has access to the project, so you may find a resolution is already planned or available. Otherwise, you can create and track the issue yourself.</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Pull requests are the correct way to communicate that commits are ready for review and ultimate inclusion on the `main` branch.</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Pull requests are the correct way to communicate that commits are ready for review and ultimate inclusion on the `main` branch.</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GitHub provides forking functionality designed to allow you to work with projects where you aren't an owner or don't have write access. Forking makes a remote copy of the project in your repository that you can then clone locally. To submit updates to the target repository (upstream repository) you can submit a pull request.</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GitHub provides forking functionality designed to allow you to work with projects where you aren't an owner or don't have write access. Forking makes a remote copy of the project in your repository that you can then clone locally. To submit updates to the target repository (upstream repository) you can submit a pull request.</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419492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339077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86755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6A44C1F-B052-494F-9239-BAE423CFA476}" type="datetimeFigureOut">
              <a:rPr lang="en-US" smtClean="0"/>
              <a:t>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6407003-769C-4EB1-9214-0A152FB528D3}" type="datetimeFigureOut">
              <a:rPr lang="en-US" smtClean="0"/>
              <a:t>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11DDC36-9DF1-4635-99D4-5660C91865E3}" type="datetimeFigureOut">
              <a:rPr lang="en-US" smtClean="0"/>
              <a:t>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52E22BF-D27E-4DF2-A532-B0FFD4CEA0F9}" type="datetimeFigureOut">
              <a:rPr lang="en-US" smtClean="0"/>
              <a:t>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E6025CC-F293-4957-8040-9A397555AFA4}" type="datetimeFigureOut">
              <a:rPr lang="en-US" smtClean="0"/>
              <a:t>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289A2A7-F982-4CD2-A0A6-2374192CCD93}" type="datetimeFigureOut">
              <a:rPr lang="en-US" smtClean="0"/>
              <a:t>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E305E08-1F98-4A6C-87BB-7B816A27DDE8}" type="datetimeFigureOut">
              <a:rPr lang="en-US" smtClean="0"/>
              <a:t>1/9/2023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454E054-60DC-4639-9B32-F30E405CE1FC}" type="datetimeFigureOut">
              <a:rPr lang="en-US" smtClean="0"/>
              <a:t>1/9/2023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26F699-A663-4376-90E7-D01CB88A1AEC}" type="datetimeFigureOut">
              <a:rPr lang="en-US" smtClean="0"/>
              <a:t>1/9/2023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A800B83-E056-47D7-8A0D-C54924A85E1A}" type="datetimeFigureOut">
              <a:rPr lang="en-US" smtClean="0"/>
              <a:t>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25A2EB2-2BA8-4595-AF47-787B0DC3DB10}" type="datetimeFigureOut">
              <a:rPr lang="en-US" smtClean="0"/>
              <a:t>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1/9/2023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4xqVv2lTo40"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hyperlink" Target="https://www.youtube.com/watch?v=F02LEVYEmQw" TargetMode="External"/><Relationship Id="rId4" Type="http://schemas.openxmlformats.org/officeDocument/2006/relationships/hyperlink" Target="https://git-scm.com/download/ma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 TargetMode="Externa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hyperlink" Target="https://dev.to/tina_popli/all-about-microsoft-learn-student-ambassadors-mlsa-22nc" TargetMode="Externa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forms.office.com/r/GSubwum3Rr"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6E75-B5C8-C229-B523-56AE4956E9C1}"/>
              </a:ext>
            </a:extLst>
          </p:cNvPr>
          <p:cNvSpPr>
            <a:spLocks noGrp="1"/>
          </p:cNvSpPr>
          <p:nvPr>
            <p:ph type="title"/>
          </p:nvPr>
        </p:nvSpPr>
        <p:spPr/>
        <p:txBody>
          <a:bodyPr/>
          <a:lstStyle/>
          <a:p>
            <a:r>
              <a:rPr lang="en-US" dirty="0"/>
              <a:t>Difference between Git and GitHub</a:t>
            </a:r>
            <a:endParaRPr lang="en-MY" dirty="0"/>
          </a:p>
        </p:txBody>
      </p:sp>
      <p:sp>
        <p:nvSpPr>
          <p:cNvPr id="3" name="Content Placeholder 2">
            <a:extLst>
              <a:ext uri="{FF2B5EF4-FFF2-40B4-BE49-F238E27FC236}">
                <a16:creationId xmlns:a16="http://schemas.microsoft.com/office/drawing/2014/main" id="{AF40C45A-0C84-53EE-1175-E69EC752317F}"/>
              </a:ext>
            </a:extLst>
          </p:cNvPr>
          <p:cNvSpPr>
            <a:spLocks noGrp="1"/>
          </p:cNvSpPr>
          <p:nvPr>
            <p:ph sz="quarter" idx="10"/>
          </p:nvPr>
        </p:nvSpPr>
        <p:spPr/>
        <p:txBody>
          <a:bodyPr/>
          <a:lstStyle/>
          <a:p>
            <a:endParaRPr lang="en-MY"/>
          </a:p>
        </p:txBody>
      </p:sp>
      <p:pic>
        <p:nvPicPr>
          <p:cNvPr id="4" name="Picture 3">
            <a:extLst>
              <a:ext uri="{FF2B5EF4-FFF2-40B4-BE49-F238E27FC236}">
                <a16:creationId xmlns:a16="http://schemas.microsoft.com/office/drawing/2014/main" id="{0ACE7D33-0B9E-E820-BE42-E79AAB5AE70C}"/>
              </a:ext>
            </a:extLst>
          </p:cNvPr>
          <p:cNvPicPr>
            <a:picLocks noChangeAspect="1"/>
          </p:cNvPicPr>
          <p:nvPr/>
        </p:nvPicPr>
        <p:blipFill rotWithShape="1">
          <a:blip r:embed="rId2"/>
          <a:srcRect r="1068" b="22892"/>
          <a:stretch/>
        </p:blipFill>
        <p:spPr>
          <a:xfrm>
            <a:off x="912019" y="1524000"/>
            <a:ext cx="10363200" cy="4038600"/>
          </a:xfrm>
          <a:prstGeom prst="rect">
            <a:avLst/>
          </a:prstGeom>
        </p:spPr>
      </p:pic>
    </p:spTree>
    <p:extLst>
      <p:ext uri="{BB962C8B-B14F-4D97-AF65-F5344CB8AC3E}">
        <p14:creationId xmlns:p14="http://schemas.microsoft.com/office/powerpoint/2010/main" val="15092247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33400" y="2244602"/>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Install Git locally and </a:t>
            </a:r>
            <a:br>
              <a:rPr lang="en-US" dirty="0"/>
            </a:br>
            <a:r>
              <a:rPr lang="en-US" dirty="0"/>
              <a:t>create a GitHub account</a:t>
            </a:r>
          </a:p>
        </p:txBody>
      </p:sp>
    </p:spTree>
    <p:extLst>
      <p:ext uri="{BB962C8B-B14F-4D97-AF65-F5344CB8AC3E}">
        <p14:creationId xmlns:p14="http://schemas.microsoft.com/office/powerpoint/2010/main" val="284774279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C17B-5EE0-39B0-825E-AECD4589F44A}"/>
              </a:ext>
            </a:extLst>
          </p:cNvPr>
          <p:cNvSpPr>
            <a:spLocks noGrp="1"/>
          </p:cNvSpPr>
          <p:nvPr>
            <p:ph type="title"/>
          </p:nvPr>
        </p:nvSpPr>
        <p:spPr/>
        <p:txBody>
          <a:bodyPr/>
          <a:lstStyle/>
          <a:p>
            <a:r>
              <a:rPr lang="en-US" dirty="0"/>
              <a:t>Install Git</a:t>
            </a:r>
            <a:endParaRPr lang="en-MY" dirty="0"/>
          </a:p>
        </p:txBody>
      </p:sp>
      <p:sp>
        <p:nvSpPr>
          <p:cNvPr id="3" name="Content Placeholder 2">
            <a:extLst>
              <a:ext uri="{FF2B5EF4-FFF2-40B4-BE49-F238E27FC236}">
                <a16:creationId xmlns:a16="http://schemas.microsoft.com/office/drawing/2014/main" id="{653DD6D2-332D-499E-F57A-BB8D6B783DB3}"/>
              </a:ext>
            </a:extLst>
          </p:cNvPr>
          <p:cNvSpPr>
            <a:spLocks noGrp="1"/>
          </p:cNvSpPr>
          <p:nvPr>
            <p:ph sz="quarter" idx="10"/>
          </p:nvPr>
        </p:nvSpPr>
        <p:spPr>
          <a:xfrm>
            <a:off x="584200" y="1435100"/>
            <a:ext cx="11018838" cy="5133713"/>
          </a:xfrm>
        </p:spPr>
        <p:txBody>
          <a:bodyPr/>
          <a:lstStyle/>
          <a:p>
            <a:r>
              <a:rPr lang="en-US" sz="2000" b="1" dirty="0"/>
              <a:t>For window users (</a:t>
            </a:r>
            <a:r>
              <a:rPr lang="en-US" sz="2000" b="1" dirty="0">
                <a:hlinkClick r:id="rId2"/>
              </a:rPr>
              <a:t>https://git-scm.com/download/win</a:t>
            </a:r>
            <a:r>
              <a:rPr lang="en-US" sz="2000" b="1" dirty="0"/>
              <a:t>)</a:t>
            </a:r>
          </a:p>
          <a:p>
            <a:pPr algn="l"/>
            <a:r>
              <a:rPr lang="en-US" sz="2000" dirty="0"/>
              <a:t>1. Click the "</a:t>
            </a:r>
            <a:r>
              <a:rPr lang="en-US" sz="2000" i="0" u="none" strike="noStrike" dirty="0">
                <a:effectLst/>
              </a:rPr>
              <a:t>64-bit Git for Window Setup</a:t>
            </a:r>
            <a:r>
              <a:rPr lang="en-US" sz="2000" dirty="0"/>
              <a:t>" link</a:t>
            </a:r>
          </a:p>
          <a:p>
            <a:r>
              <a:rPr lang="en-US" sz="2000" dirty="0"/>
              <a:t>2. Run the .exe file</a:t>
            </a:r>
            <a:br>
              <a:rPr lang="en-US" sz="2000" dirty="0"/>
            </a:br>
            <a:r>
              <a:rPr lang="en-US" sz="2000" dirty="0"/>
              <a:t>3. Finish the installation using default settings for all</a:t>
            </a:r>
            <a:br>
              <a:rPr lang="en-US" sz="2000" dirty="0"/>
            </a:br>
            <a:r>
              <a:rPr lang="en-US" sz="2000" dirty="0"/>
              <a:t>4. Reference video: </a:t>
            </a:r>
            <a:r>
              <a:rPr lang="en-US" sz="2000" dirty="0">
                <a:hlinkClick r:id="rId3"/>
              </a:rPr>
              <a:t>https://www.youtube.com/watch?v=4xqVv2lTo40</a:t>
            </a:r>
            <a:br>
              <a:rPr lang="en-US" sz="2000" dirty="0"/>
            </a:br>
            <a:br>
              <a:rPr lang="en-US" sz="2000" dirty="0"/>
            </a:br>
            <a:br>
              <a:rPr lang="en-US" sz="2000" dirty="0"/>
            </a:br>
            <a:r>
              <a:rPr lang="en-US" sz="2000" b="1" dirty="0"/>
              <a:t>For mac users ( </a:t>
            </a:r>
            <a:r>
              <a:rPr lang="en-US" sz="2000" b="1" dirty="0">
                <a:hlinkClick r:id="rId4"/>
              </a:rPr>
              <a:t>https://git-scm.com/download/mac</a:t>
            </a:r>
            <a:r>
              <a:rPr lang="en-US" sz="2000" b="1" dirty="0"/>
              <a:t>)</a:t>
            </a:r>
          </a:p>
          <a:p>
            <a:r>
              <a:rPr lang="en-US" sz="2000" dirty="0"/>
              <a:t>1. Get the binary installer and download it</a:t>
            </a:r>
            <a:br>
              <a:rPr lang="en-US" sz="2000" dirty="0"/>
            </a:br>
            <a:r>
              <a:rPr lang="en-US" sz="2000" dirty="0"/>
              <a:t>2. Open the folder and then click the .pkg file (the software might be blocked by the Apple Security setting)</a:t>
            </a:r>
            <a:br>
              <a:rPr lang="en-US" sz="2000" dirty="0"/>
            </a:br>
            <a:r>
              <a:rPr lang="en-US" sz="2000" dirty="0"/>
              <a:t>3. Installation is finished</a:t>
            </a:r>
            <a:br>
              <a:rPr lang="en-US" sz="2000" dirty="0"/>
            </a:br>
            <a:r>
              <a:rPr lang="en-US" sz="2000" dirty="0"/>
              <a:t>4. Reference video: </a:t>
            </a:r>
            <a:r>
              <a:rPr lang="en-US" sz="2000" dirty="0">
                <a:hlinkClick r:id="rId5"/>
              </a:rPr>
              <a:t>https://www.youtube.com/watch?v=F02LEVYEmQw</a:t>
            </a:r>
            <a:r>
              <a:rPr lang="en-US" sz="2000" dirty="0"/>
              <a:t> </a:t>
            </a:r>
            <a:br>
              <a:rPr lang="en-US" dirty="0"/>
            </a:br>
            <a:endParaRPr lang="en-US" dirty="0"/>
          </a:p>
          <a:p>
            <a:endParaRPr lang="en-MY" dirty="0"/>
          </a:p>
        </p:txBody>
      </p:sp>
      <p:pic>
        <p:nvPicPr>
          <p:cNvPr id="4" name="Picture 3">
            <a:extLst>
              <a:ext uri="{FF2B5EF4-FFF2-40B4-BE49-F238E27FC236}">
                <a16:creationId xmlns:a16="http://schemas.microsoft.com/office/drawing/2014/main" id="{4996C477-183F-7C8A-CAD4-4212628C38EF}"/>
              </a:ext>
            </a:extLst>
          </p:cNvPr>
          <p:cNvPicPr>
            <a:picLocks noChangeAspect="1"/>
          </p:cNvPicPr>
          <p:nvPr/>
        </p:nvPicPr>
        <p:blipFill>
          <a:blip r:embed="rId6"/>
          <a:stretch>
            <a:fillRect/>
          </a:stretch>
        </p:blipFill>
        <p:spPr>
          <a:xfrm>
            <a:off x="9753600" y="401598"/>
            <a:ext cx="1775823" cy="1775823"/>
          </a:xfrm>
          <a:prstGeom prst="rect">
            <a:avLst/>
          </a:prstGeom>
        </p:spPr>
      </p:pic>
    </p:spTree>
    <p:extLst>
      <p:ext uri="{BB962C8B-B14F-4D97-AF65-F5344CB8AC3E}">
        <p14:creationId xmlns:p14="http://schemas.microsoft.com/office/powerpoint/2010/main" val="22857560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F37E-2003-07FC-D7AE-FD90572F3F62}"/>
              </a:ext>
            </a:extLst>
          </p:cNvPr>
          <p:cNvSpPr>
            <a:spLocks noGrp="1"/>
          </p:cNvSpPr>
          <p:nvPr>
            <p:ph type="title"/>
          </p:nvPr>
        </p:nvSpPr>
        <p:spPr>
          <a:xfrm>
            <a:off x="584518" y="457200"/>
            <a:ext cx="11018520" cy="553998"/>
          </a:xfrm>
        </p:spPr>
        <p:txBody>
          <a:bodyPr/>
          <a:lstStyle/>
          <a:p>
            <a:r>
              <a:rPr lang="en-US" dirty="0"/>
              <a:t>Sign up GitHub account</a:t>
            </a:r>
            <a:endParaRPr lang="en-MY" dirty="0"/>
          </a:p>
        </p:txBody>
      </p:sp>
      <p:sp>
        <p:nvSpPr>
          <p:cNvPr id="3" name="Content Placeholder 2">
            <a:extLst>
              <a:ext uri="{FF2B5EF4-FFF2-40B4-BE49-F238E27FC236}">
                <a16:creationId xmlns:a16="http://schemas.microsoft.com/office/drawing/2014/main" id="{9C92E75D-3E00-00EB-99E8-4444CA7DDB9C}"/>
              </a:ext>
            </a:extLst>
          </p:cNvPr>
          <p:cNvSpPr>
            <a:spLocks noGrp="1"/>
          </p:cNvSpPr>
          <p:nvPr>
            <p:ph sz="quarter" idx="10"/>
          </p:nvPr>
        </p:nvSpPr>
        <p:spPr>
          <a:xfrm>
            <a:off x="584200" y="1435100"/>
            <a:ext cx="11018838" cy="430887"/>
          </a:xfrm>
        </p:spPr>
        <p:txBody>
          <a:bodyPr/>
          <a:lstStyle/>
          <a:p>
            <a:r>
              <a:rPr lang="en-US" dirty="0"/>
              <a:t>GitHub: </a:t>
            </a:r>
            <a:r>
              <a:rPr lang="en-US" dirty="0">
                <a:hlinkClick r:id="rId2"/>
              </a:rPr>
              <a:t>https://github.com/</a:t>
            </a:r>
            <a:r>
              <a:rPr lang="en-US" dirty="0"/>
              <a:t> </a:t>
            </a:r>
            <a:endParaRPr lang="en-MY" dirty="0"/>
          </a:p>
        </p:txBody>
      </p:sp>
      <p:pic>
        <p:nvPicPr>
          <p:cNvPr id="5" name="Picture 4">
            <a:extLst>
              <a:ext uri="{FF2B5EF4-FFF2-40B4-BE49-F238E27FC236}">
                <a16:creationId xmlns:a16="http://schemas.microsoft.com/office/drawing/2014/main" id="{1B5605C1-5A4D-CF76-C05F-0371A3A774E6}"/>
              </a:ext>
            </a:extLst>
          </p:cNvPr>
          <p:cNvPicPr>
            <a:picLocks noChangeAspect="1"/>
          </p:cNvPicPr>
          <p:nvPr/>
        </p:nvPicPr>
        <p:blipFill>
          <a:blip r:embed="rId3"/>
          <a:stretch>
            <a:fillRect/>
          </a:stretch>
        </p:blipFill>
        <p:spPr>
          <a:xfrm>
            <a:off x="2216375" y="2125399"/>
            <a:ext cx="7754488" cy="4275401"/>
          </a:xfrm>
          <a:prstGeom prst="rect">
            <a:avLst/>
          </a:prstGeom>
        </p:spPr>
      </p:pic>
    </p:spTree>
    <p:extLst>
      <p:ext uri="{BB962C8B-B14F-4D97-AF65-F5344CB8AC3E}">
        <p14:creationId xmlns:p14="http://schemas.microsoft.com/office/powerpoint/2010/main" val="9285459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EA8D-D0DF-779B-90ED-7C73EB906914}"/>
              </a:ext>
            </a:extLst>
          </p:cNvPr>
          <p:cNvSpPr>
            <a:spLocks noGrp="1"/>
          </p:cNvSpPr>
          <p:nvPr>
            <p:ph type="title"/>
          </p:nvPr>
        </p:nvSpPr>
        <p:spPr/>
        <p:txBody>
          <a:bodyPr/>
          <a:lstStyle/>
          <a:p>
            <a:r>
              <a:rPr lang="en-US" dirty="0"/>
              <a:t>Git terminologies</a:t>
            </a:r>
            <a:endParaRPr lang="en-MY" dirty="0"/>
          </a:p>
        </p:txBody>
      </p:sp>
    </p:spTree>
    <p:extLst>
      <p:ext uri="{BB962C8B-B14F-4D97-AF65-F5344CB8AC3E}">
        <p14:creationId xmlns:p14="http://schemas.microsoft.com/office/powerpoint/2010/main" val="122362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Repository (Repo)</a:t>
            </a:r>
          </a:p>
        </p:txBody>
      </p:sp>
      <p:sp>
        <p:nvSpPr>
          <p:cNvPr id="3" name="Subtitle"/>
          <p:cNvSpPr>
            <a:spLocks noGrp="1"/>
          </p:cNvSpPr>
          <p:nvPr>
            <p:ph sz="quarter" idx="10"/>
          </p:nvPr>
        </p:nvSpPr>
        <p:spPr>
          <a:xfrm>
            <a:off x="609600" y="1447800"/>
            <a:ext cx="11018838" cy="88639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400" i="0" dirty="0">
                <a:solidFill>
                  <a:srgbClr val="333333"/>
                </a:solidFill>
                <a:effectLst/>
                <a:latin typeface="inter-regular"/>
              </a:rPr>
              <a:t>Repository in Git is considered as a </a:t>
            </a:r>
            <a:r>
              <a:rPr lang="en-US" sz="2400" b="1" i="0" dirty="0">
                <a:solidFill>
                  <a:srgbClr val="333333"/>
                </a:solidFill>
                <a:effectLst/>
                <a:latin typeface="inter-regular"/>
              </a:rPr>
              <a:t>project folder.</a:t>
            </a:r>
          </a:p>
          <a:p>
            <a:r>
              <a:rPr lang="en-US" sz="2400" i="0" dirty="0">
                <a:solidFill>
                  <a:srgbClr val="202124"/>
                </a:solidFill>
                <a:effectLst/>
                <a:latin typeface="inter-regular"/>
              </a:rPr>
              <a:t>Repository contains all of your project's files and each file's revision history</a:t>
            </a:r>
            <a:r>
              <a:rPr lang="en-US" i="0" dirty="0">
                <a:solidFill>
                  <a:srgbClr val="202124"/>
                </a:solidFill>
                <a:effectLst/>
                <a:latin typeface="inter-regular"/>
              </a:rPr>
              <a:t>.</a:t>
            </a:r>
            <a:endParaRPr dirty="0">
              <a:latin typeface="inter-regular"/>
            </a:endParaRPr>
          </a:p>
        </p:txBody>
      </p:sp>
      <p:pic>
        <p:nvPicPr>
          <p:cNvPr id="5" name="Picture 4">
            <a:extLst>
              <a:ext uri="{FF2B5EF4-FFF2-40B4-BE49-F238E27FC236}">
                <a16:creationId xmlns:a16="http://schemas.microsoft.com/office/drawing/2014/main" id="{6A942DF0-F6D6-1F85-630C-42A1FACFE674}"/>
              </a:ext>
            </a:extLst>
          </p:cNvPr>
          <p:cNvPicPr>
            <a:picLocks noChangeAspect="1"/>
          </p:cNvPicPr>
          <p:nvPr/>
        </p:nvPicPr>
        <p:blipFill rotWithShape="1">
          <a:blip r:embed="rId3"/>
          <a:srcRect l="-1" t="10436" r="187" b="27558"/>
          <a:stretch/>
        </p:blipFill>
        <p:spPr>
          <a:xfrm>
            <a:off x="2743200" y="2667000"/>
            <a:ext cx="7086600" cy="3593206"/>
          </a:xfrm>
          <a:prstGeom prst="rect">
            <a:avLst/>
          </a:prstGeom>
        </p:spPr>
      </p:pic>
      <p:sp>
        <p:nvSpPr>
          <p:cNvPr id="6" name="Rectangle 5">
            <a:extLst>
              <a:ext uri="{FF2B5EF4-FFF2-40B4-BE49-F238E27FC236}">
                <a16:creationId xmlns:a16="http://schemas.microsoft.com/office/drawing/2014/main" id="{50B4FD3D-5BBA-4366-C6D1-5534ECC2DE91}"/>
              </a:ext>
            </a:extLst>
          </p:cNvPr>
          <p:cNvSpPr/>
          <p:nvPr/>
        </p:nvSpPr>
        <p:spPr bwMode="auto">
          <a:xfrm>
            <a:off x="2895600" y="5257800"/>
            <a:ext cx="990600" cy="91440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EA1B97-7F83-D505-B4BC-CA0BF380591E}"/>
              </a:ext>
            </a:extLst>
          </p:cNvPr>
          <p:cNvSpPr/>
          <p:nvPr/>
        </p:nvSpPr>
        <p:spPr bwMode="auto">
          <a:xfrm>
            <a:off x="7924800" y="4953000"/>
            <a:ext cx="1752600" cy="121920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2A410E7D-11D2-32F4-7F4F-B2C28403CE24}"/>
              </a:ext>
            </a:extLst>
          </p:cNvPr>
          <p:cNvSpPr/>
          <p:nvPr/>
        </p:nvSpPr>
        <p:spPr bwMode="auto">
          <a:xfrm>
            <a:off x="3810000" y="3124200"/>
            <a:ext cx="1295400" cy="22860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1CD7875F-7EFF-CF54-8921-15BE48BD9F11}"/>
              </a:ext>
            </a:extLst>
          </p:cNvPr>
          <p:cNvSpPr txBox="1"/>
          <p:nvPr/>
        </p:nvSpPr>
        <p:spPr>
          <a:xfrm>
            <a:off x="5181600" y="3124200"/>
            <a:ext cx="1600200" cy="215444"/>
          </a:xfrm>
          <a:prstGeom prst="rect">
            <a:avLst/>
          </a:prstGeom>
          <a:noFill/>
        </p:spPr>
        <p:txBody>
          <a:bodyPr wrap="square" lIns="0" tIns="0" rIns="0" bIns="0" rtlCol="0">
            <a:spAutoFit/>
          </a:bodyPr>
          <a:lstStyle/>
          <a:p>
            <a:pPr algn="l"/>
            <a:r>
              <a:rPr lang="en-MY" sz="1400" dirty="0">
                <a:solidFill>
                  <a:schemeClr val="accent3"/>
                </a:solidFill>
              </a:rPr>
              <a:t>repo name</a:t>
            </a:r>
          </a:p>
        </p:txBody>
      </p:sp>
      <p:sp>
        <p:nvSpPr>
          <p:cNvPr id="12" name="TextBox 11">
            <a:extLst>
              <a:ext uri="{FF2B5EF4-FFF2-40B4-BE49-F238E27FC236}">
                <a16:creationId xmlns:a16="http://schemas.microsoft.com/office/drawing/2014/main" id="{19A6B92C-CA47-AD6A-C0DC-CD892844EDC7}"/>
              </a:ext>
            </a:extLst>
          </p:cNvPr>
          <p:cNvSpPr txBox="1"/>
          <p:nvPr/>
        </p:nvSpPr>
        <p:spPr>
          <a:xfrm>
            <a:off x="3886200" y="5484911"/>
            <a:ext cx="6763512" cy="307777"/>
          </a:xfrm>
          <a:prstGeom prst="rect">
            <a:avLst/>
          </a:prstGeom>
          <a:noFill/>
        </p:spPr>
        <p:txBody>
          <a:bodyPr wrap="square">
            <a:spAutoFit/>
          </a:bodyPr>
          <a:lstStyle/>
          <a:p>
            <a:pPr algn="l"/>
            <a:r>
              <a:rPr lang="en-MY" sz="1400" dirty="0">
                <a:solidFill>
                  <a:schemeClr val="accent3"/>
                </a:solidFill>
              </a:rPr>
              <a:t>project’s files</a:t>
            </a:r>
          </a:p>
        </p:txBody>
      </p:sp>
      <p:sp>
        <p:nvSpPr>
          <p:cNvPr id="13" name="TextBox 12">
            <a:extLst>
              <a:ext uri="{FF2B5EF4-FFF2-40B4-BE49-F238E27FC236}">
                <a16:creationId xmlns:a16="http://schemas.microsoft.com/office/drawing/2014/main" id="{E9F44BF5-CD0B-287A-026E-2E820986A06C}"/>
              </a:ext>
            </a:extLst>
          </p:cNvPr>
          <p:cNvSpPr txBox="1"/>
          <p:nvPr/>
        </p:nvSpPr>
        <p:spPr>
          <a:xfrm>
            <a:off x="9677400" y="5475767"/>
            <a:ext cx="6763512" cy="307777"/>
          </a:xfrm>
          <a:prstGeom prst="rect">
            <a:avLst/>
          </a:prstGeom>
          <a:noFill/>
        </p:spPr>
        <p:txBody>
          <a:bodyPr wrap="square">
            <a:spAutoFit/>
          </a:bodyPr>
          <a:lstStyle/>
          <a:p>
            <a:pPr algn="l"/>
            <a:r>
              <a:rPr lang="en-MY" sz="1400" dirty="0">
                <a:solidFill>
                  <a:schemeClr val="accent3"/>
                </a:solidFill>
              </a:rPr>
              <a:t>files history</a:t>
            </a:r>
          </a:p>
        </p:txBody>
      </p:sp>
    </p:spTree>
    <p:extLst>
      <p:ext uri="{BB962C8B-B14F-4D97-AF65-F5344CB8AC3E}">
        <p14:creationId xmlns:p14="http://schemas.microsoft.com/office/powerpoint/2010/main" val="564854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Remote and Local</a:t>
            </a:r>
          </a:p>
        </p:txBody>
      </p:sp>
      <p:sp>
        <p:nvSpPr>
          <p:cNvPr id="3" name="Subtitle"/>
          <p:cNvSpPr>
            <a:spLocks noGrp="1"/>
          </p:cNvSpPr>
          <p:nvPr>
            <p:ph sz="quarter" idx="10"/>
          </p:nvPr>
        </p:nvSpPr>
        <p:spPr>
          <a:xfrm>
            <a:off x="1888603" y="1489373"/>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MY" dirty="0"/>
              <a:t>Local Repo</a:t>
            </a:r>
            <a:endParaRPr dirty="0"/>
          </a:p>
        </p:txBody>
      </p:sp>
      <p:sp>
        <p:nvSpPr>
          <p:cNvPr id="5" name="Subtitle">
            <a:extLst>
              <a:ext uri="{FF2B5EF4-FFF2-40B4-BE49-F238E27FC236}">
                <a16:creationId xmlns:a16="http://schemas.microsoft.com/office/drawing/2014/main" id="{55563DEB-3818-CD6E-A362-6D030DED4D42}"/>
              </a:ext>
            </a:extLst>
          </p:cNvPr>
          <p:cNvSpPr txBox="1">
            <a:spLocks/>
          </p:cNvSpPr>
          <p:nvPr/>
        </p:nvSpPr>
        <p:spPr>
          <a:xfrm>
            <a:off x="7924800" y="1447800"/>
            <a:ext cx="11018838" cy="4267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MY" dirty="0"/>
              <a:t>Remote Repo</a:t>
            </a:r>
          </a:p>
        </p:txBody>
      </p:sp>
      <p:pic>
        <p:nvPicPr>
          <p:cNvPr id="6" name="Picture 5">
            <a:extLst>
              <a:ext uri="{FF2B5EF4-FFF2-40B4-BE49-F238E27FC236}">
                <a16:creationId xmlns:a16="http://schemas.microsoft.com/office/drawing/2014/main" id="{37A552F6-DD60-37D1-8AFA-922F7F97DF3F}"/>
              </a:ext>
            </a:extLst>
          </p:cNvPr>
          <p:cNvPicPr>
            <a:picLocks noChangeAspect="1"/>
          </p:cNvPicPr>
          <p:nvPr/>
        </p:nvPicPr>
        <p:blipFill>
          <a:blip r:embed="rId3"/>
          <a:stretch>
            <a:fillRect/>
          </a:stretch>
        </p:blipFill>
        <p:spPr>
          <a:xfrm>
            <a:off x="7848600" y="1661160"/>
            <a:ext cx="2438400" cy="2438400"/>
          </a:xfrm>
          <a:prstGeom prst="rect">
            <a:avLst/>
          </a:prstGeom>
        </p:spPr>
      </p:pic>
      <p:pic>
        <p:nvPicPr>
          <p:cNvPr id="2050" name="Picture 2" descr="GitHub - nbubna/store: A better way to use localStorage and sessionStorage">
            <a:extLst>
              <a:ext uri="{FF2B5EF4-FFF2-40B4-BE49-F238E27FC236}">
                <a16:creationId xmlns:a16="http://schemas.microsoft.com/office/drawing/2014/main" id="{7BBB138E-2B7B-3BE7-B2F1-F7B457EAA6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2156460"/>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5905A2-74BE-6653-EF17-5BDFDF56EABF}"/>
              </a:ext>
            </a:extLst>
          </p:cNvPr>
          <p:cNvSpPr txBox="1"/>
          <p:nvPr/>
        </p:nvSpPr>
        <p:spPr>
          <a:xfrm>
            <a:off x="7455061" y="3970954"/>
            <a:ext cx="9473878" cy="461665"/>
          </a:xfrm>
          <a:prstGeom prst="rect">
            <a:avLst/>
          </a:prstGeom>
          <a:noFill/>
        </p:spPr>
        <p:txBody>
          <a:bodyPr wrap="square">
            <a:spAutoFit/>
          </a:bodyPr>
          <a:lstStyle/>
          <a:p>
            <a:r>
              <a:rPr lang="en-US" sz="2400" b="0" i="0" dirty="0">
                <a:solidFill>
                  <a:srgbClr val="333333"/>
                </a:solidFill>
                <a:effectLst/>
                <a:latin typeface="inter-regular"/>
              </a:rPr>
              <a:t>Repo is stored on</a:t>
            </a:r>
            <a:r>
              <a:rPr lang="en-US" sz="2400" b="1" i="0" dirty="0">
                <a:solidFill>
                  <a:srgbClr val="333333"/>
                </a:solidFill>
                <a:effectLst/>
                <a:latin typeface="inter-regular"/>
              </a:rPr>
              <a:t> GitHub</a:t>
            </a:r>
            <a:endParaRPr lang="en-MY" sz="2400" b="1" dirty="0"/>
          </a:p>
        </p:txBody>
      </p:sp>
      <p:sp>
        <p:nvSpPr>
          <p:cNvPr id="10" name="TextBox 9">
            <a:extLst>
              <a:ext uri="{FF2B5EF4-FFF2-40B4-BE49-F238E27FC236}">
                <a16:creationId xmlns:a16="http://schemas.microsoft.com/office/drawing/2014/main" id="{84E4E7DB-60BC-31D3-5815-6DF67C035428}"/>
              </a:ext>
            </a:extLst>
          </p:cNvPr>
          <p:cNvSpPr txBox="1"/>
          <p:nvPr/>
        </p:nvSpPr>
        <p:spPr>
          <a:xfrm>
            <a:off x="939622" y="3970954"/>
            <a:ext cx="4288537" cy="830997"/>
          </a:xfrm>
          <a:prstGeom prst="rect">
            <a:avLst/>
          </a:prstGeom>
          <a:noFill/>
        </p:spPr>
        <p:txBody>
          <a:bodyPr wrap="square">
            <a:spAutoFit/>
          </a:bodyPr>
          <a:lstStyle/>
          <a:p>
            <a:r>
              <a:rPr lang="en-US" sz="2400" b="0" i="0" dirty="0">
                <a:solidFill>
                  <a:srgbClr val="333333"/>
                </a:solidFill>
                <a:effectLst/>
                <a:latin typeface="inter-regular"/>
              </a:rPr>
              <a:t>Repo is stored </a:t>
            </a:r>
            <a:r>
              <a:rPr lang="en-US" sz="2400" b="1" dirty="0">
                <a:solidFill>
                  <a:srgbClr val="333333"/>
                </a:solidFill>
                <a:latin typeface="inter-regular"/>
              </a:rPr>
              <a:t>inside device </a:t>
            </a:r>
            <a:r>
              <a:rPr lang="en-US" sz="2400" dirty="0">
                <a:solidFill>
                  <a:srgbClr val="333333"/>
                </a:solidFill>
                <a:latin typeface="inter-regular"/>
              </a:rPr>
              <a:t>like</a:t>
            </a:r>
            <a:r>
              <a:rPr lang="en-US" sz="2400" b="0" i="0" dirty="0">
                <a:solidFill>
                  <a:srgbClr val="333333"/>
                </a:solidFill>
                <a:effectLst/>
                <a:latin typeface="inter-regular"/>
              </a:rPr>
              <a:t> pc/laptop</a:t>
            </a:r>
            <a:endParaRPr lang="en-MY" sz="2400" dirty="0"/>
          </a:p>
        </p:txBody>
      </p:sp>
    </p:spTree>
    <p:extLst>
      <p:ext uri="{BB962C8B-B14F-4D97-AF65-F5344CB8AC3E}">
        <p14:creationId xmlns:p14="http://schemas.microsoft.com/office/powerpoint/2010/main" val="37419563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Branches</a:t>
            </a:r>
          </a:p>
        </p:txBody>
      </p:sp>
      <p:sp>
        <p:nvSpPr>
          <p:cNvPr id="3" name="Subtitle"/>
          <p:cNvSpPr>
            <a:spLocks noGrp="1"/>
          </p:cNvSpPr>
          <p:nvPr>
            <p:ph sz="quarter" idx="10"/>
          </p:nvPr>
        </p:nvSpPr>
        <p:spPr>
          <a:xfrm>
            <a:off x="584200" y="1435100"/>
            <a:ext cx="10972800" cy="73866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b="1" dirty="0"/>
              <a:t>Branches</a:t>
            </a:r>
            <a:r>
              <a:rPr sz="2400" dirty="0"/>
              <a:t> are</a:t>
            </a:r>
            <a:r>
              <a:rPr lang="en-MY" sz="2400" dirty="0"/>
              <a:t> </a:t>
            </a:r>
            <a:r>
              <a:rPr lang="en-US" sz="2400" b="0" i="0" dirty="0">
                <a:solidFill>
                  <a:srgbClr val="333333"/>
                </a:solidFill>
                <a:effectLst/>
                <a:latin typeface="inter-regular"/>
              </a:rPr>
              <a:t>a version of the repository that </a:t>
            </a:r>
            <a:r>
              <a:rPr lang="en-US" sz="2400" b="1" i="0" dirty="0">
                <a:solidFill>
                  <a:srgbClr val="333333"/>
                </a:solidFill>
                <a:effectLst/>
                <a:latin typeface="inter-regular"/>
              </a:rPr>
              <a:t>diverges from the main branch</a:t>
            </a:r>
            <a:r>
              <a:rPr sz="2400" dirty="0"/>
              <a:t>.</a:t>
            </a:r>
            <a:r>
              <a:rPr lang="en-MY" sz="2400" dirty="0"/>
              <a:t> (collaboration, version controlling)</a:t>
            </a:r>
            <a:endParaRPr sz="2400" dirty="0"/>
          </a:p>
        </p:txBody>
      </p:sp>
      <p:pic>
        <p:nvPicPr>
          <p:cNvPr id="4" name="New picture" descr="GitHub flow with a feature branch. Changes made to a branch can be merged back into the main branch."/>
          <p:cNvPicPr/>
          <p:nvPr/>
        </p:nvPicPr>
        <p:blipFill>
          <a:blip r:embed="rId3"/>
          <a:stretch>
            <a:fillRect/>
          </a:stretch>
        </p:blipFill>
        <p:spPr>
          <a:xfrm>
            <a:off x="609600" y="2590799"/>
            <a:ext cx="10972800" cy="3506071"/>
          </a:xfrm>
          <a:prstGeom prst="rect">
            <a:avLst/>
          </a:prstGeom>
        </p:spPr>
      </p:pic>
      <p:sp>
        <p:nvSpPr>
          <p:cNvPr id="5" name="TextBox 4">
            <a:extLst>
              <a:ext uri="{FF2B5EF4-FFF2-40B4-BE49-F238E27FC236}">
                <a16:creationId xmlns:a16="http://schemas.microsoft.com/office/drawing/2014/main" id="{6CD411ED-0250-8619-13D5-4D294C126CD4}"/>
              </a:ext>
            </a:extLst>
          </p:cNvPr>
          <p:cNvSpPr txBox="1"/>
          <p:nvPr/>
        </p:nvSpPr>
        <p:spPr>
          <a:xfrm>
            <a:off x="4876800" y="5666132"/>
            <a:ext cx="2788919" cy="276999"/>
          </a:xfrm>
          <a:prstGeom prst="rect">
            <a:avLst/>
          </a:prstGeom>
          <a:noFill/>
        </p:spPr>
        <p:txBody>
          <a:bodyPr wrap="square" lIns="0" tIns="0" rIns="0" bIns="0" rtlCol="0">
            <a:spAutoFit/>
          </a:bodyPr>
          <a:lstStyle/>
          <a:p>
            <a:pPr algn="l"/>
            <a:r>
              <a:rPr lang="en-MY" b="1" dirty="0"/>
              <a:t>GitHub workflow</a:t>
            </a:r>
          </a:p>
        </p:txBody>
      </p:sp>
      <p:cxnSp>
        <p:nvCxnSpPr>
          <p:cNvPr id="7" name="Straight Connector 6">
            <a:extLst>
              <a:ext uri="{FF2B5EF4-FFF2-40B4-BE49-F238E27FC236}">
                <a16:creationId xmlns:a16="http://schemas.microsoft.com/office/drawing/2014/main" id="{1DBCFB3A-8865-0E0C-5461-4BF0D1167096}"/>
              </a:ext>
            </a:extLst>
          </p:cNvPr>
          <p:cNvCxnSpPr>
            <a:cxnSpLocks/>
          </p:cNvCxnSpPr>
          <p:nvPr/>
        </p:nvCxnSpPr>
        <p:spPr>
          <a:xfrm>
            <a:off x="2438400" y="3124200"/>
            <a:ext cx="8382000" cy="0"/>
          </a:xfrm>
          <a:prstGeom prst="line">
            <a:avLst/>
          </a:prstGeom>
          <a:ln w="3810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55E3D54-EFB4-13F6-C1B8-3718410E36E0}"/>
              </a:ext>
            </a:extLst>
          </p:cNvPr>
          <p:cNvCxnSpPr/>
          <p:nvPr/>
        </p:nvCxnSpPr>
        <p:spPr>
          <a:xfrm>
            <a:off x="2362200" y="3352800"/>
            <a:ext cx="762000" cy="991035"/>
          </a:xfrm>
          <a:prstGeom prst="line">
            <a:avLst/>
          </a:prstGeom>
          <a:ln w="38100">
            <a:headEnd type="none" w="lg" len="med"/>
            <a:tailEnd type="none" w="lg" len="med"/>
          </a:ln>
        </p:spPr>
        <p:style>
          <a:lnRef idx="1">
            <a:schemeClr val="accent3"/>
          </a:lnRef>
          <a:fillRef idx="0">
            <a:schemeClr val="accent3"/>
          </a:fillRef>
          <a:effectRef idx="0">
            <a:schemeClr val="accent3"/>
          </a:effectRef>
          <a:fontRef idx="minor">
            <a:schemeClr val="tx1"/>
          </a:fontRef>
        </p:style>
      </p:cxnSp>
      <p:sp>
        <p:nvSpPr>
          <p:cNvPr id="11" name="Rectangle: Rounded Corners 10">
            <a:extLst>
              <a:ext uri="{FF2B5EF4-FFF2-40B4-BE49-F238E27FC236}">
                <a16:creationId xmlns:a16="http://schemas.microsoft.com/office/drawing/2014/main" id="{B255F471-0175-A351-4844-D9413DCF184F}"/>
              </a:ext>
            </a:extLst>
          </p:cNvPr>
          <p:cNvSpPr/>
          <p:nvPr/>
        </p:nvSpPr>
        <p:spPr bwMode="auto">
          <a:xfrm>
            <a:off x="5486400" y="2785014"/>
            <a:ext cx="1143000" cy="339185"/>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FEAA69A-0ABD-9DD4-736E-8601400DBF2F}"/>
              </a:ext>
            </a:extLst>
          </p:cNvPr>
          <p:cNvSpPr/>
          <p:nvPr/>
        </p:nvSpPr>
        <p:spPr bwMode="auto">
          <a:xfrm>
            <a:off x="3114040" y="3277254"/>
            <a:ext cx="1219200" cy="281744"/>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Cloning</a:t>
            </a:r>
          </a:p>
        </p:txBody>
      </p:sp>
      <p:sp>
        <p:nvSpPr>
          <p:cNvPr id="3" name="Subtitle"/>
          <p:cNvSpPr>
            <a:spLocks noGrp="1"/>
          </p:cNvSpPr>
          <p:nvPr>
            <p:ph sz="quarter" idx="10"/>
          </p:nvPr>
        </p:nvSpPr>
        <p:spPr>
          <a:xfrm>
            <a:off x="584200" y="1435100"/>
            <a:ext cx="11018838" cy="36933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GitHub provides multiple ways to </a:t>
            </a:r>
            <a:r>
              <a:rPr sz="2400" b="1" dirty="0"/>
              <a:t>copy a repository </a:t>
            </a:r>
            <a:r>
              <a:rPr sz="2400" dirty="0"/>
              <a:t>so that you can work on it.</a:t>
            </a:r>
          </a:p>
        </p:txBody>
      </p:sp>
      <p:sp>
        <p:nvSpPr>
          <p:cNvPr id="4" name="New shape"/>
          <p:cNvSpPr/>
          <p:nvPr/>
        </p:nvSpPr>
        <p:spPr>
          <a:xfrm>
            <a:off x="588963" y="2095193"/>
            <a:ext cx="5181600" cy="280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15240">
              <a:spcBef>
                <a:spcPct val="20000"/>
              </a:spcBef>
              <a:spcAft>
                <a:spcPct val="20000"/>
              </a:spcAft>
            </a:pPr>
            <a:r>
              <a:rPr b="1" dirty="0">
                <a:solidFill>
                  <a:srgbClr val="000000"/>
                </a:solidFill>
              </a:rPr>
              <a:t>Cloning a Repository</a:t>
            </a:r>
            <a:r>
              <a:rPr dirty="0">
                <a:solidFill>
                  <a:srgbClr val="000000"/>
                </a:solidFill>
              </a:rPr>
              <a:t> </a:t>
            </a:r>
            <a:endParaRPr lang="en-US" dirty="0">
              <a:solidFill>
                <a:srgbClr val="000000"/>
              </a:solidFill>
            </a:endParaRPr>
          </a:p>
          <a:p>
            <a:pPr marL="300990" indent="-285750">
              <a:spcBef>
                <a:spcPct val="20000"/>
              </a:spcBef>
              <a:spcAft>
                <a:spcPct val="20000"/>
              </a:spcAft>
              <a:buFont typeface="Arial" panose="020B0604020202020204" pitchFamily="34" charset="0"/>
              <a:buChar char="•"/>
            </a:pPr>
            <a:r>
              <a:rPr dirty="0">
                <a:solidFill>
                  <a:srgbClr val="000000"/>
                </a:solidFill>
              </a:rPr>
              <a:t>Cloning a repository will make a copy of the repository and its history on your local machine.</a:t>
            </a:r>
            <a:endParaRPr lang="en-US" dirty="0">
              <a:solidFill>
                <a:srgbClr val="000000"/>
              </a:solidFill>
            </a:endParaRPr>
          </a:p>
          <a:p>
            <a:pPr marL="300990" indent="-285750">
              <a:spcBef>
                <a:spcPct val="20000"/>
              </a:spcBef>
              <a:spcAft>
                <a:spcPct val="20000"/>
              </a:spcAft>
              <a:buFont typeface="Arial" panose="020B0604020202020204" pitchFamily="34" charset="0"/>
              <a:buChar char="•"/>
            </a:pPr>
            <a:r>
              <a:rPr dirty="0">
                <a:solidFill>
                  <a:srgbClr val="000000"/>
                </a:solidFill>
              </a:rPr>
              <a:t>If you have write access to the repository you can push changes from your local machine to the </a:t>
            </a:r>
            <a:r>
              <a:rPr b="1" dirty="0">
                <a:solidFill>
                  <a:srgbClr val="000000"/>
                </a:solidFill>
              </a:rPr>
              <a:t>remote repository</a:t>
            </a:r>
            <a:r>
              <a:rPr lang="en-MY" b="1" dirty="0">
                <a:solidFill>
                  <a:srgbClr val="000000"/>
                </a:solidFill>
              </a:rPr>
              <a:t> that you originally cloned from</a:t>
            </a:r>
            <a:r>
              <a:rPr b="1" dirty="0">
                <a:solidFill>
                  <a:srgbClr val="000000"/>
                </a:solidFill>
              </a:rPr>
              <a:t> </a:t>
            </a:r>
            <a:r>
              <a:rPr dirty="0">
                <a:solidFill>
                  <a:srgbClr val="000000"/>
                </a:solidFill>
              </a:rPr>
              <a:t>(called the </a:t>
            </a:r>
            <a:r>
              <a:rPr b="1" dirty="0">
                <a:solidFill>
                  <a:srgbClr val="000000"/>
                </a:solidFill>
              </a:rPr>
              <a:t>origin</a:t>
            </a:r>
            <a:r>
              <a:rPr dirty="0">
                <a:solidFill>
                  <a:srgbClr val="000000"/>
                </a:solidFill>
              </a:rPr>
              <a:t>) as they're completed</a:t>
            </a:r>
            <a:endParaRPr lang="en-MY" dirty="0">
              <a:solidFill>
                <a:srgbClr val="000000"/>
              </a:solidFill>
            </a:endParaRPr>
          </a:p>
        </p:txBody>
      </p:sp>
      <p:pic>
        <p:nvPicPr>
          <p:cNvPr id="5" name="New picture" descr="Forking a repository creates a copy of it in your GitHub account. You can then clone your forked copy of the repository to your local machine."/>
          <p:cNvPicPr/>
          <p:nvPr/>
        </p:nvPicPr>
        <p:blipFill>
          <a:blip r:embed="rId3"/>
          <a:stretch>
            <a:fillRect/>
          </a:stretch>
        </p:blipFill>
        <p:spPr>
          <a:xfrm>
            <a:off x="6421438" y="2514600"/>
            <a:ext cx="5181600" cy="3137374"/>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Commits</a:t>
            </a:r>
          </a:p>
        </p:txBody>
      </p:sp>
      <p:sp>
        <p:nvSpPr>
          <p:cNvPr id="3" name="Subtitle"/>
          <p:cNvSpPr>
            <a:spLocks noGrp="1"/>
          </p:cNvSpPr>
          <p:nvPr>
            <p:ph sz="quarter" idx="10"/>
          </p:nvPr>
        </p:nvSpPr>
        <p:spPr>
          <a:xfrm>
            <a:off x="584200" y="1435100"/>
            <a:ext cx="11018838" cy="36933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MY" sz="2400" b="1" dirty="0"/>
              <a:t>C</a:t>
            </a:r>
            <a:r>
              <a:rPr sz="2400" b="1" dirty="0" err="1"/>
              <a:t>ommit</a:t>
            </a:r>
            <a:r>
              <a:rPr sz="2400" dirty="0"/>
              <a:t> </a:t>
            </a:r>
            <a:r>
              <a:rPr lang="en-MY" sz="2400" dirty="0"/>
              <a:t>will </a:t>
            </a:r>
            <a:r>
              <a:rPr lang="en-MY" sz="2400" b="1" dirty="0"/>
              <a:t>save </a:t>
            </a:r>
            <a:r>
              <a:rPr sz="2400" b="1" dirty="0"/>
              <a:t>change</a:t>
            </a:r>
            <a:r>
              <a:rPr lang="en-US" sz="2400" b="1" dirty="0"/>
              <a:t>s </a:t>
            </a:r>
            <a:r>
              <a:rPr lang="en-US" sz="2400" dirty="0"/>
              <a:t>made on repo </a:t>
            </a:r>
            <a:r>
              <a:rPr lang="en-US" sz="2400" b="1" dirty="0"/>
              <a:t>locally</a:t>
            </a:r>
            <a:endParaRPr sz="2400" dirty="0"/>
          </a:p>
        </p:txBody>
      </p:sp>
      <p:pic>
        <p:nvPicPr>
          <p:cNvPr id="4" name="New picture" descr="A list of GitHub commits to a main branch."/>
          <p:cNvPicPr/>
          <p:nvPr/>
        </p:nvPicPr>
        <p:blipFill>
          <a:blip r:embed="rId3"/>
          <a:stretch>
            <a:fillRect/>
          </a:stretch>
        </p:blipFill>
        <p:spPr>
          <a:xfrm>
            <a:off x="1280319" y="2125518"/>
            <a:ext cx="9626600" cy="42545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a:xfrm>
            <a:off x="8469312" y="5758913"/>
            <a:ext cx="3646487" cy="276999"/>
          </a:xfrm>
        </p:spPr>
        <p:txBody>
          <a:bodyPr/>
          <a:lstStyle>
            <a:lvl1pPr marL="0" indent="0">
              <a:buNone/>
              <a:defRPr sz="1800"/>
            </a:lvl1pPr>
          </a:lstStyle>
          <a:p>
            <a:endParaRPr lang="en-US" sz="1800" dirty="0">
              <a:solidFill>
                <a:schemeClr val="bg1"/>
              </a:solidFill>
            </a:endParaRPr>
          </a:p>
        </p:txBody>
      </p:sp>
      <p:sp>
        <p:nvSpPr>
          <p:cNvPr id="4" name="Title"/>
          <p:cNvSpPr>
            <a:spLocks noGrp="1"/>
          </p:cNvSpPr>
          <p:nvPr>
            <p:ph type="title" hasCustomPrompt="1"/>
          </p:nvPr>
        </p:nvSpPr>
        <p:spPr>
          <a:xfrm>
            <a:off x="584200" y="2985136"/>
            <a:ext cx="6816725" cy="548640"/>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Introduction to Git and GitHub</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endParaRPr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dirty="0"/>
              <a:t>NG QIAN HUI</a:t>
            </a:r>
          </a:p>
        </p:txBody>
      </p:sp>
      <p:sp>
        <p:nvSpPr>
          <p:cNvPr id="7" name="Text Placeholder 15"/>
          <p:cNvSpPr>
            <a:spLocks noGrp="1"/>
          </p:cNvSpPr>
          <p:nvPr>
            <p:ph type="body" sz="quarter" idx="15" hasCustomPrompt="1"/>
          </p:nvPr>
        </p:nvSpPr>
        <p:spPr>
          <a:xfrm>
            <a:off x="8469312" y="4038600"/>
            <a:ext cx="3646487" cy="1495794"/>
          </a:xfrm>
        </p:spPr>
        <p:txBody>
          <a:bodyPr/>
          <a:lstStyle>
            <a:lvl1pPr marL="0" indent="0">
              <a:buNone/>
              <a:defRPr sz="1800"/>
            </a:lvl1pPr>
          </a:lstStyle>
          <a:p>
            <a:r>
              <a:rPr lang="en-US" dirty="0">
                <a:solidFill>
                  <a:schemeClr val="bg1"/>
                </a:solidFill>
              </a:rPr>
              <a:t>Year 2 Bachelor Degree of Computer Science (Software Engineering), UTM</a:t>
            </a:r>
          </a:p>
          <a:p>
            <a:endParaRPr lang="en-US" dirty="0">
              <a:solidFill>
                <a:schemeClr val="bg1"/>
              </a:solidFill>
            </a:endParaRPr>
          </a:p>
          <a:p>
            <a:r>
              <a:rPr lang="en-US" dirty="0">
                <a:solidFill>
                  <a:schemeClr val="bg1"/>
                </a:solidFill>
              </a:rPr>
              <a:t>BETA MLSA</a:t>
            </a:r>
          </a:p>
        </p:txBody>
      </p:sp>
      <p:sp>
        <p:nvSpPr>
          <p:cNvPr id="12" name="Rectangle 11">
            <a:extLst>
              <a:ext uri="{FF2B5EF4-FFF2-40B4-BE49-F238E27FC236}">
                <a16:creationId xmlns:a16="http://schemas.microsoft.com/office/drawing/2014/main" id="{EB67BFDD-FD7C-ACB3-C855-3104A86BFD81}"/>
              </a:ext>
            </a:extLst>
          </p:cNvPr>
          <p:cNvSpPr/>
          <p:nvPr/>
        </p:nvSpPr>
        <p:spPr bwMode="auto">
          <a:xfrm>
            <a:off x="584200" y="3788777"/>
            <a:ext cx="5410200" cy="6858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1E730F5-0CCC-0E4E-8B2F-2193112099B5}"/>
              </a:ext>
            </a:extLst>
          </p:cNvPr>
          <p:cNvSpPr/>
          <p:nvPr/>
        </p:nvSpPr>
        <p:spPr bwMode="auto">
          <a:xfrm>
            <a:off x="380998" y="5334000"/>
            <a:ext cx="7269482" cy="117167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939836DE-43CA-01E9-3556-E5C0FC055D37}"/>
              </a:ext>
            </a:extLst>
          </p:cNvPr>
          <p:cNvSpPr/>
          <p:nvPr/>
        </p:nvSpPr>
        <p:spPr bwMode="auto">
          <a:xfrm>
            <a:off x="7672800" y="5334000"/>
            <a:ext cx="731520" cy="1171675"/>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Push</a:t>
            </a:r>
          </a:p>
        </p:txBody>
      </p:sp>
      <p:sp>
        <p:nvSpPr>
          <p:cNvPr id="3" name="Subtitle"/>
          <p:cNvSpPr>
            <a:spLocks noGrp="1"/>
          </p:cNvSpPr>
          <p:nvPr>
            <p:ph sz="quarter" idx="10"/>
          </p:nvPr>
        </p:nvSpPr>
        <p:spPr>
          <a:xfrm>
            <a:off x="588263" y="1302744"/>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1" dirty="0"/>
              <a:t>Push</a:t>
            </a:r>
            <a:r>
              <a:rPr lang="en-US" dirty="0"/>
              <a:t> is an act of </a:t>
            </a:r>
            <a:r>
              <a:rPr lang="en-US" b="1" dirty="0"/>
              <a:t>uploading commits(changes) </a:t>
            </a:r>
            <a:r>
              <a:rPr lang="en-US" dirty="0"/>
              <a:t>from your local repository to a remote repository</a:t>
            </a:r>
            <a:endParaRPr dirty="0"/>
          </a:p>
        </p:txBody>
      </p:sp>
      <p:pic>
        <p:nvPicPr>
          <p:cNvPr id="6146" name="Picture 2" descr="Git Push Command Explained With Demo [Updated]">
            <a:extLst>
              <a:ext uri="{FF2B5EF4-FFF2-40B4-BE49-F238E27FC236}">
                <a16:creationId xmlns:a16="http://schemas.microsoft.com/office/drawing/2014/main" id="{27AEE62D-BEDF-6175-9DE8-7A0635158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427" y="2819400"/>
            <a:ext cx="5535146"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6407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Pull</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1" dirty="0">
                <a:solidFill>
                  <a:srgbClr val="202124"/>
                </a:solidFill>
              </a:rPr>
              <a:t>F</a:t>
            </a:r>
            <a:r>
              <a:rPr lang="en-US" b="1" i="0" dirty="0">
                <a:solidFill>
                  <a:srgbClr val="202124"/>
                </a:solidFill>
                <a:effectLst/>
              </a:rPr>
              <a:t>etch and download </a:t>
            </a:r>
            <a:r>
              <a:rPr lang="en-US" i="0" dirty="0">
                <a:solidFill>
                  <a:srgbClr val="202124"/>
                </a:solidFill>
                <a:effectLst/>
              </a:rPr>
              <a:t>content from a remote repository and immediately update the local repository to match that content.</a:t>
            </a:r>
            <a:endParaRPr dirty="0"/>
          </a:p>
        </p:txBody>
      </p:sp>
      <p:sp>
        <p:nvSpPr>
          <p:cNvPr id="6" name="TextBox 5">
            <a:extLst>
              <a:ext uri="{FF2B5EF4-FFF2-40B4-BE49-F238E27FC236}">
                <a16:creationId xmlns:a16="http://schemas.microsoft.com/office/drawing/2014/main" id="{B23F2D46-7B52-CA58-9390-5C19A7AD574A}"/>
              </a:ext>
            </a:extLst>
          </p:cNvPr>
          <p:cNvSpPr txBox="1"/>
          <p:nvPr/>
        </p:nvSpPr>
        <p:spPr>
          <a:xfrm>
            <a:off x="585680" y="3059668"/>
            <a:ext cx="3657600" cy="738664"/>
          </a:xfrm>
          <a:prstGeom prst="rect">
            <a:avLst/>
          </a:prstGeom>
          <a:noFill/>
        </p:spPr>
        <p:txBody>
          <a:bodyPr wrap="square" lIns="0" tIns="0" rIns="0" bIns="0" rtlCol="0">
            <a:spAutoFit/>
          </a:bodyPr>
          <a:lstStyle/>
          <a:p>
            <a:pPr algn="l"/>
            <a:r>
              <a:rPr lang="en-MY" sz="2400" dirty="0"/>
              <a:t>Push – post</a:t>
            </a:r>
          </a:p>
          <a:p>
            <a:pPr algn="l"/>
            <a:r>
              <a:rPr lang="en-MY" sz="2400" dirty="0"/>
              <a:t>Pull - get</a:t>
            </a:r>
          </a:p>
        </p:txBody>
      </p:sp>
    </p:spTree>
    <p:extLst>
      <p:ext uri="{BB962C8B-B14F-4D97-AF65-F5344CB8AC3E}">
        <p14:creationId xmlns:p14="http://schemas.microsoft.com/office/powerpoint/2010/main" val="268940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Pull Requests</a:t>
            </a:r>
          </a:p>
        </p:txBody>
      </p:sp>
      <p:sp>
        <p:nvSpPr>
          <p:cNvPr id="3" name="Subtitle"/>
          <p:cNvSpPr>
            <a:spLocks noGrp="1"/>
          </p:cNvSpPr>
          <p:nvPr>
            <p:ph sz="quarter" idx="10"/>
          </p:nvPr>
        </p:nvSpPr>
        <p:spPr>
          <a:xfrm>
            <a:off x="584200" y="1435100"/>
            <a:ext cx="11018838" cy="8125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A </a:t>
            </a:r>
            <a:r>
              <a:rPr sz="2400" b="1" dirty="0"/>
              <a:t>pull request</a:t>
            </a:r>
            <a:r>
              <a:rPr sz="2400" dirty="0"/>
              <a:t> is</a:t>
            </a:r>
            <a:r>
              <a:rPr lang="en-US" sz="2400" dirty="0"/>
              <a:t> </a:t>
            </a:r>
            <a:r>
              <a:rPr sz="2400" dirty="0"/>
              <a:t>used to </a:t>
            </a:r>
            <a:r>
              <a:rPr lang="en-MY" sz="2400" dirty="0"/>
              <a:t>notify others about changes you have pushed </a:t>
            </a:r>
          </a:p>
          <a:p>
            <a:endParaRPr sz="2400" b="1" dirty="0"/>
          </a:p>
        </p:txBody>
      </p:sp>
      <p:pic>
        <p:nvPicPr>
          <p:cNvPr id="4" name="New picture" descr="GitHub pull requests provide a way to get commits from one branch into another branch."/>
          <p:cNvPicPr/>
          <p:nvPr/>
        </p:nvPicPr>
        <p:blipFill>
          <a:blip r:embed="rId3"/>
          <a:stretch>
            <a:fillRect/>
          </a:stretch>
        </p:blipFill>
        <p:spPr>
          <a:xfrm>
            <a:off x="2961614" y="2517013"/>
            <a:ext cx="6268771" cy="4112514"/>
          </a:xfrm>
          <a:prstGeom prst="rect">
            <a:avLst/>
          </a:prstGeom>
        </p:spPr>
      </p:pic>
      <p:sp>
        <p:nvSpPr>
          <p:cNvPr id="5" name="Rectangle 4">
            <a:extLst>
              <a:ext uri="{FF2B5EF4-FFF2-40B4-BE49-F238E27FC236}">
                <a16:creationId xmlns:a16="http://schemas.microsoft.com/office/drawing/2014/main" id="{1ED81066-9CEA-B053-D8F6-FFA6AD3F8AF1}"/>
              </a:ext>
            </a:extLst>
          </p:cNvPr>
          <p:cNvSpPr/>
          <p:nvPr/>
        </p:nvSpPr>
        <p:spPr bwMode="auto">
          <a:xfrm>
            <a:off x="3276600" y="3411221"/>
            <a:ext cx="4343400" cy="7035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Workshop walk-through using Git Commands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Workshop walk-through using Git</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947952"/>
          </a:xfrm>
        </p:spPr>
        <p:txBody>
          <a:bodyPr/>
          <a:lstStyle/>
          <a:p>
            <a:endParaRPr lang="en-US" dirty="0"/>
          </a:p>
          <a:p>
            <a:r>
              <a:rPr lang="en-US" dirty="0"/>
              <a:t>Create a repo, create a branch, make a change, push and pull it</a:t>
            </a:r>
          </a:p>
        </p:txBody>
      </p:sp>
    </p:spTree>
    <p:extLst>
      <p:ext uri="{BB962C8B-B14F-4D97-AF65-F5344CB8AC3E}">
        <p14:creationId xmlns:p14="http://schemas.microsoft.com/office/powerpoint/2010/main" val="763386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55F3-154D-698C-E618-4C847ACAADC4}"/>
              </a:ext>
            </a:extLst>
          </p:cNvPr>
          <p:cNvSpPr>
            <a:spLocks noGrp="1"/>
          </p:cNvSpPr>
          <p:nvPr>
            <p:ph type="title"/>
          </p:nvPr>
        </p:nvSpPr>
        <p:spPr/>
        <p:txBody>
          <a:bodyPr/>
          <a:lstStyle/>
          <a:p>
            <a:r>
              <a:rPr lang="en-MY" dirty="0"/>
              <a:t>1. Create a repo in GitHub </a:t>
            </a:r>
          </a:p>
        </p:txBody>
      </p:sp>
      <p:sp>
        <p:nvSpPr>
          <p:cNvPr id="3" name="Content Placeholder 2">
            <a:extLst>
              <a:ext uri="{FF2B5EF4-FFF2-40B4-BE49-F238E27FC236}">
                <a16:creationId xmlns:a16="http://schemas.microsoft.com/office/drawing/2014/main" id="{5DA4CFE1-FCED-4061-92D6-CFFD76B40547}"/>
              </a:ext>
            </a:extLst>
          </p:cNvPr>
          <p:cNvSpPr>
            <a:spLocks noGrp="1"/>
          </p:cNvSpPr>
          <p:nvPr>
            <p:ph sz="quarter" idx="10"/>
          </p:nvPr>
        </p:nvSpPr>
        <p:spPr/>
        <p:txBody>
          <a:bodyPr/>
          <a:lstStyle/>
          <a:p>
            <a:endParaRPr lang="en-MY"/>
          </a:p>
        </p:txBody>
      </p:sp>
      <p:pic>
        <p:nvPicPr>
          <p:cNvPr id="5" name="Picture 4">
            <a:extLst>
              <a:ext uri="{FF2B5EF4-FFF2-40B4-BE49-F238E27FC236}">
                <a16:creationId xmlns:a16="http://schemas.microsoft.com/office/drawing/2014/main" id="{E69224EB-08F1-B2C6-4AEE-928848382C51}"/>
              </a:ext>
            </a:extLst>
          </p:cNvPr>
          <p:cNvPicPr>
            <a:picLocks noChangeAspect="1"/>
          </p:cNvPicPr>
          <p:nvPr/>
        </p:nvPicPr>
        <p:blipFill>
          <a:blip r:embed="rId2"/>
          <a:stretch>
            <a:fillRect/>
          </a:stretch>
        </p:blipFill>
        <p:spPr>
          <a:xfrm>
            <a:off x="2514600" y="1181252"/>
            <a:ext cx="7010400" cy="5257800"/>
          </a:xfrm>
          <a:prstGeom prst="rect">
            <a:avLst/>
          </a:prstGeom>
        </p:spPr>
      </p:pic>
    </p:spTree>
    <p:extLst>
      <p:ext uri="{BB962C8B-B14F-4D97-AF65-F5344CB8AC3E}">
        <p14:creationId xmlns:p14="http://schemas.microsoft.com/office/powerpoint/2010/main" val="14199306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55F3-154D-698C-E618-4C847ACAADC4}"/>
              </a:ext>
            </a:extLst>
          </p:cNvPr>
          <p:cNvSpPr>
            <a:spLocks noGrp="1"/>
          </p:cNvSpPr>
          <p:nvPr>
            <p:ph type="title"/>
          </p:nvPr>
        </p:nvSpPr>
        <p:spPr>
          <a:xfrm>
            <a:off x="588263" y="473335"/>
            <a:ext cx="11018520" cy="553998"/>
          </a:xfrm>
        </p:spPr>
        <p:txBody>
          <a:bodyPr/>
          <a:lstStyle/>
          <a:p>
            <a:r>
              <a:rPr lang="en-MY" dirty="0"/>
              <a:t>2. Download online repo to local device</a:t>
            </a:r>
          </a:p>
        </p:txBody>
      </p:sp>
      <p:sp>
        <p:nvSpPr>
          <p:cNvPr id="3" name="Content Placeholder 2">
            <a:extLst>
              <a:ext uri="{FF2B5EF4-FFF2-40B4-BE49-F238E27FC236}">
                <a16:creationId xmlns:a16="http://schemas.microsoft.com/office/drawing/2014/main" id="{5DA4CFE1-FCED-4061-92D6-CFFD76B40547}"/>
              </a:ext>
            </a:extLst>
          </p:cNvPr>
          <p:cNvSpPr>
            <a:spLocks noGrp="1"/>
          </p:cNvSpPr>
          <p:nvPr>
            <p:ph sz="quarter" idx="10"/>
          </p:nvPr>
        </p:nvSpPr>
        <p:spPr>
          <a:xfrm>
            <a:off x="584200" y="1254206"/>
            <a:ext cx="5664200" cy="369332"/>
          </a:xfrm>
        </p:spPr>
        <p:txBody>
          <a:bodyPr/>
          <a:lstStyle/>
          <a:p>
            <a:r>
              <a:rPr lang="en-MY" sz="2400" dirty="0">
                <a:solidFill>
                  <a:srgbClr val="0070C0"/>
                </a:solidFill>
              </a:rPr>
              <a:t> git clone &lt;repo </a:t>
            </a:r>
            <a:r>
              <a:rPr lang="en-MY" sz="2400" dirty="0" err="1">
                <a:solidFill>
                  <a:srgbClr val="0070C0"/>
                </a:solidFill>
              </a:rPr>
              <a:t>url</a:t>
            </a:r>
            <a:r>
              <a:rPr lang="en-MY" sz="2400" dirty="0">
                <a:solidFill>
                  <a:srgbClr val="0070C0"/>
                </a:solidFill>
              </a:rPr>
              <a:t>&gt; </a:t>
            </a:r>
          </a:p>
        </p:txBody>
      </p:sp>
      <p:sp>
        <p:nvSpPr>
          <p:cNvPr id="6" name="TextBox 5">
            <a:extLst>
              <a:ext uri="{FF2B5EF4-FFF2-40B4-BE49-F238E27FC236}">
                <a16:creationId xmlns:a16="http://schemas.microsoft.com/office/drawing/2014/main" id="{A6996150-7B3D-5DB6-B811-5BCF0F8ACF92}"/>
              </a:ext>
            </a:extLst>
          </p:cNvPr>
          <p:cNvSpPr txBox="1"/>
          <p:nvPr/>
        </p:nvSpPr>
        <p:spPr>
          <a:xfrm>
            <a:off x="457200" y="2470354"/>
            <a:ext cx="9398000" cy="646331"/>
          </a:xfrm>
          <a:prstGeom prst="rect">
            <a:avLst/>
          </a:prstGeom>
          <a:noFill/>
        </p:spPr>
        <p:txBody>
          <a:bodyPr wrap="square">
            <a:spAutoFit/>
          </a:bodyPr>
          <a:lstStyle/>
          <a:p>
            <a:r>
              <a:rPr lang="en-MY" sz="3600" b="1" dirty="0">
                <a:latin typeface="+mj-lt"/>
              </a:rPr>
              <a:t>3. Change directory (folder)</a:t>
            </a:r>
          </a:p>
        </p:txBody>
      </p:sp>
      <p:sp>
        <p:nvSpPr>
          <p:cNvPr id="8" name="TextBox 7">
            <a:extLst>
              <a:ext uri="{FF2B5EF4-FFF2-40B4-BE49-F238E27FC236}">
                <a16:creationId xmlns:a16="http://schemas.microsoft.com/office/drawing/2014/main" id="{F492A81E-AAD0-4325-2416-62C5C1C2FB46}"/>
              </a:ext>
            </a:extLst>
          </p:cNvPr>
          <p:cNvSpPr txBox="1"/>
          <p:nvPr/>
        </p:nvSpPr>
        <p:spPr>
          <a:xfrm>
            <a:off x="457200" y="3278292"/>
            <a:ext cx="6761480" cy="461665"/>
          </a:xfrm>
          <a:prstGeom prst="rect">
            <a:avLst/>
          </a:prstGeom>
          <a:noFill/>
        </p:spPr>
        <p:txBody>
          <a:bodyPr wrap="square">
            <a:spAutoFit/>
          </a:bodyPr>
          <a:lstStyle/>
          <a:p>
            <a:r>
              <a:rPr lang="en-MY" sz="2400" dirty="0">
                <a:solidFill>
                  <a:srgbClr val="0070C0"/>
                </a:solidFill>
              </a:rPr>
              <a:t> cd &lt;directory name&gt;</a:t>
            </a:r>
          </a:p>
        </p:txBody>
      </p:sp>
      <p:sp>
        <p:nvSpPr>
          <p:cNvPr id="10" name="TextBox 9">
            <a:extLst>
              <a:ext uri="{FF2B5EF4-FFF2-40B4-BE49-F238E27FC236}">
                <a16:creationId xmlns:a16="http://schemas.microsoft.com/office/drawing/2014/main" id="{004D51A7-1E69-93A7-A6B5-97ECDA4C0DC2}"/>
              </a:ext>
            </a:extLst>
          </p:cNvPr>
          <p:cNvSpPr txBox="1"/>
          <p:nvPr/>
        </p:nvSpPr>
        <p:spPr>
          <a:xfrm>
            <a:off x="477982" y="4538005"/>
            <a:ext cx="9550400" cy="1292662"/>
          </a:xfrm>
          <a:prstGeom prst="rect">
            <a:avLst/>
          </a:prstGeom>
          <a:noFill/>
        </p:spPr>
        <p:txBody>
          <a:bodyPr wrap="square">
            <a:spAutoFit/>
          </a:bodyPr>
          <a:lstStyle/>
          <a:p>
            <a:r>
              <a:rPr lang="en-MY" sz="3600" b="1" dirty="0">
                <a:latin typeface="+mj-lt"/>
              </a:rPr>
              <a:t>4. Open file/folder using default IDE</a:t>
            </a:r>
          </a:p>
          <a:p>
            <a:endParaRPr lang="en-MY" b="1" dirty="0">
              <a:latin typeface="+mj-lt"/>
            </a:endParaRPr>
          </a:p>
          <a:p>
            <a:r>
              <a:rPr lang="en-MY" sz="2400" dirty="0">
                <a:solidFill>
                  <a:srgbClr val="0070C0"/>
                </a:solidFill>
              </a:rPr>
              <a:t> code .</a:t>
            </a:r>
          </a:p>
        </p:txBody>
      </p:sp>
    </p:spTree>
    <p:extLst>
      <p:ext uri="{BB962C8B-B14F-4D97-AF65-F5344CB8AC3E}">
        <p14:creationId xmlns:p14="http://schemas.microsoft.com/office/powerpoint/2010/main" val="3144530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55F3-154D-698C-E618-4C847ACAADC4}"/>
              </a:ext>
            </a:extLst>
          </p:cNvPr>
          <p:cNvSpPr>
            <a:spLocks noGrp="1"/>
          </p:cNvSpPr>
          <p:nvPr>
            <p:ph type="title"/>
          </p:nvPr>
        </p:nvSpPr>
        <p:spPr>
          <a:xfrm>
            <a:off x="588262" y="457200"/>
            <a:ext cx="11451337" cy="1107996"/>
          </a:xfrm>
        </p:spPr>
        <p:txBody>
          <a:bodyPr/>
          <a:lstStyle/>
          <a:p>
            <a:r>
              <a:rPr lang="en-MY" dirty="0"/>
              <a:t>5. Add new or changed file to the staging area (preview) </a:t>
            </a:r>
          </a:p>
        </p:txBody>
      </p:sp>
      <p:sp>
        <p:nvSpPr>
          <p:cNvPr id="3" name="Content Placeholder 2">
            <a:extLst>
              <a:ext uri="{FF2B5EF4-FFF2-40B4-BE49-F238E27FC236}">
                <a16:creationId xmlns:a16="http://schemas.microsoft.com/office/drawing/2014/main" id="{5DA4CFE1-FCED-4061-92D6-CFFD76B40547}"/>
              </a:ext>
            </a:extLst>
          </p:cNvPr>
          <p:cNvSpPr>
            <a:spLocks noGrp="1"/>
          </p:cNvSpPr>
          <p:nvPr>
            <p:ph sz="quarter" idx="10"/>
          </p:nvPr>
        </p:nvSpPr>
        <p:spPr>
          <a:xfrm>
            <a:off x="685800" y="1201885"/>
            <a:ext cx="11018838" cy="812530"/>
          </a:xfrm>
        </p:spPr>
        <p:txBody>
          <a:bodyPr/>
          <a:lstStyle/>
          <a:p>
            <a:r>
              <a:rPr lang="en-MY" sz="2400" dirty="0">
                <a:solidFill>
                  <a:srgbClr val="0070C0"/>
                </a:solidFill>
              </a:rPr>
              <a:t> git add &lt;file-name&gt;  (one)</a:t>
            </a:r>
          </a:p>
          <a:p>
            <a:r>
              <a:rPr lang="en-MY" sz="2400" dirty="0">
                <a:solidFill>
                  <a:srgbClr val="0070C0"/>
                </a:solidFill>
              </a:rPr>
              <a:t> git add .                     (add every files to the tracking)</a:t>
            </a:r>
          </a:p>
        </p:txBody>
      </p:sp>
      <p:sp>
        <p:nvSpPr>
          <p:cNvPr id="6" name="TextBox 5">
            <a:extLst>
              <a:ext uri="{FF2B5EF4-FFF2-40B4-BE49-F238E27FC236}">
                <a16:creationId xmlns:a16="http://schemas.microsoft.com/office/drawing/2014/main" id="{A6996150-7B3D-5DB6-B811-5BCF0F8ACF92}"/>
              </a:ext>
            </a:extLst>
          </p:cNvPr>
          <p:cNvSpPr txBox="1"/>
          <p:nvPr/>
        </p:nvSpPr>
        <p:spPr>
          <a:xfrm>
            <a:off x="457200" y="2574155"/>
            <a:ext cx="9398000" cy="646331"/>
          </a:xfrm>
          <a:prstGeom prst="rect">
            <a:avLst/>
          </a:prstGeom>
          <a:noFill/>
        </p:spPr>
        <p:txBody>
          <a:bodyPr wrap="square">
            <a:spAutoFit/>
          </a:bodyPr>
          <a:lstStyle/>
          <a:p>
            <a:r>
              <a:rPr lang="en-MY" sz="3600" dirty="0">
                <a:latin typeface="+mj-lt"/>
              </a:rPr>
              <a:t>6. Save changes to local repo</a:t>
            </a:r>
          </a:p>
        </p:txBody>
      </p:sp>
      <p:sp>
        <p:nvSpPr>
          <p:cNvPr id="8" name="TextBox 7">
            <a:extLst>
              <a:ext uri="{FF2B5EF4-FFF2-40B4-BE49-F238E27FC236}">
                <a16:creationId xmlns:a16="http://schemas.microsoft.com/office/drawing/2014/main" id="{F492A81E-AAD0-4325-2416-62C5C1C2FB46}"/>
              </a:ext>
            </a:extLst>
          </p:cNvPr>
          <p:cNvSpPr txBox="1"/>
          <p:nvPr/>
        </p:nvSpPr>
        <p:spPr>
          <a:xfrm>
            <a:off x="584200" y="3401291"/>
            <a:ext cx="9855200" cy="461665"/>
          </a:xfrm>
          <a:prstGeom prst="rect">
            <a:avLst/>
          </a:prstGeom>
          <a:noFill/>
        </p:spPr>
        <p:txBody>
          <a:bodyPr wrap="square">
            <a:spAutoFit/>
          </a:bodyPr>
          <a:lstStyle/>
          <a:p>
            <a:r>
              <a:rPr lang="en-MY" sz="2400" dirty="0">
                <a:solidFill>
                  <a:srgbClr val="0070C0"/>
                </a:solidFill>
              </a:rPr>
              <a:t> git commit –m “commit message”         </a:t>
            </a:r>
          </a:p>
        </p:txBody>
      </p:sp>
      <p:sp>
        <p:nvSpPr>
          <p:cNvPr id="10" name="TextBox 9">
            <a:extLst>
              <a:ext uri="{FF2B5EF4-FFF2-40B4-BE49-F238E27FC236}">
                <a16:creationId xmlns:a16="http://schemas.microsoft.com/office/drawing/2014/main" id="{004D51A7-1E69-93A7-A6B5-97ECDA4C0DC2}"/>
              </a:ext>
            </a:extLst>
          </p:cNvPr>
          <p:cNvSpPr txBox="1"/>
          <p:nvPr/>
        </p:nvSpPr>
        <p:spPr>
          <a:xfrm>
            <a:off x="457200" y="4762661"/>
            <a:ext cx="10287000" cy="1292662"/>
          </a:xfrm>
          <a:prstGeom prst="rect">
            <a:avLst/>
          </a:prstGeom>
          <a:noFill/>
        </p:spPr>
        <p:txBody>
          <a:bodyPr wrap="square">
            <a:spAutoFit/>
          </a:bodyPr>
          <a:lstStyle/>
          <a:p>
            <a:r>
              <a:rPr lang="en-MY" sz="3600" b="1" dirty="0">
                <a:latin typeface="+mj-lt"/>
              </a:rPr>
              <a:t>7. Upload local repo content to remote repo</a:t>
            </a:r>
          </a:p>
          <a:p>
            <a:endParaRPr lang="en-MY" b="1" dirty="0">
              <a:latin typeface="+mj-lt"/>
            </a:endParaRPr>
          </a:p>
          <a:p>
            <a:r>
              <a:rPr lang="en-MY" sz="2400" dirty="0">
                <a:solidFill>
                  <a:srgbClr val="0070C0"/>
                </a:solidFill>
              </a:rPr>
              <a:t>   git push</a:t>
            </a:r>
          </a:p>
        </p:txBody>
      </p:sp>
    </p:spTree>
    <p:extLst>
      <p:ext uri="{BB962C8B-B14F-4D97-AF65-F5344CB8AC3E}">
        <p14:creationId xmlns:p14="http://schemas.microsoft.com/office/powerpoint/2010/main" val="165704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55F3-154D-698C-E618-4C847ACAADC4}"/>
              </a:ext>
            </a:extLst>
          </p:cNvPr>
          <p:cNvSpPr>
            <a:spLocks noGrp="1"/>
          </p:cNvSpPr>
          <p:nvPr>
            <p:ph type="title"/>
          </p:nvPr>
        </p:nvSpPr>
        <p:spPr>
          <a:xfrm>
            <a:off x="586740" y="457200"/>
            <a:ext cx="11018520" cy="553998"/>
          </a:xfrm>
        </p:spPr>
        <p:txBody>
          <a:bodyPr/>
          <a:lstStyle/>
          <a:p>
            <a:r>
              <a:rPr lang="en-MY" dirty="0"/>
              <a:t>8. Get the latest changes from the remote </a:t>
            </a:r>
          </a:p>
        </p:txBody>
      </p:sp>
      <p:sp>
        <p:nvSpPr>
          <p:cNvPr id="3" name="Content Placeholder 2">
            <a:extLst>
              <a:ext uri="{FF2B5EF4-FFF2-40B4-BE49-F238E27FC236}">
                <a16:creationId xmlns:a16="http://schemas.microsoft.com/office/drawing/2014/main" id="{5DA4CFE1-FCED-4061-92D6-CFFD76B40547}"/>
              </a:ext>
            </a:extLst>
          </p:cNvPr>
          <p:cNvSpPr>
            <a:spLocks noGrp="1"/>
          </p:cNvSpPr>
          <p:nvPr>
            <p:ph sz="quarter" idx="10"/>
          </p:nvPr>
        </p:nvSpPr>
        <p:spPr>
          <a:xfrm>
            <a:off x="614449" y="1295400"/>
            <a:ext cx="11018838" cy="369332"/>
          </a:xfrm>
        </p:spPr>
        <p:txBody>
          <a:bodyPr/>
          <a:lstStyle/>
          <a:p>
            <a:r>
              <a:rPr lang="en-MY" sz="2400" dirty="0">
                <a:solidFill>
                  <a:srgbClr val="0070C0"/>
                </a:solidFill>
              </a:rPr>
              <a:t> git pull</a:t>
            </a:r>
          </a:p>
        </p:txBody>
      </p:sp>
    </p:spTree>
    <p:extLst>
      <p:ext uri="{BB962C8B-B14F-4D97-AF65-F5344CB8AC3E}">
        <p14:creationId xmlns:p14="http://schemas.microsoft.com/office/powerpoint/2010/main" val="3236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Git with GitHub Workflows. | Download Scientific Diagram">
            <a:extLst>
              <a:ext uri="{FF2B5EF4-FFF2-40B4-BE49-F238E27FC236}">
                <a16:creationId xmlns:a16="http://schemas.microsoft.com/office/drawing/2014/main" id="{81556B7A-2536-0A06-2508-88DDD186D3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 name="AutoShape 4" descr="Git with GitHub Workflows. | Download Scientific Diagram">
            <a:extLst>
              <a:ext uri="{FF2B5EF4-FFF2-40B4-BE49-F238E27FC236}">
                <a16:creationId xmlns:a16="http://schemas.microsoft.com/office/drawing/2014/main" id="{DA274EDD-6E41-BB54-1DDA-B4959CECEDEE}"/>
              </a:ext>
            </a:extLst>
          </p:cNvPr>
          <p:cNvSpPr>
            <a:spLocks noChangeAspect="1" noChangeArrowheads="1"/>
          </p:cNvSpPr>
          <p:nvPr/>
        </p:nvSpPr>
        <p:spPr bwMode="auto">
          <a:xfrm>
            <a:off x="1143000" y="-1524000"/>
            <a:ext cx="5257800" cy="5257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6" name="Picture 5">
            <a:extLst>
              <a:ext uri="{FF2B5EF4-FFF2-40B4-BE49-F238E27FC236}">
                <a16:creationId xmlns:a16="http://schemas.microsoft.com/office/drawing/2014/main" id="{41EA5107-BDC4-9CE5-FF23-0DA1A60B0989}"/>
              </a:ext>
            </a:extLst>
          </p:cNvPr>
          <p:cNvPicPr>
            <a:picLocks noChangeAspect="1"/>
          </p:cNvPicPr>
          <p:nvPr/>
        </p:nvPicPr>
        <p:blipFill>
          <a:blip r:embed="rId2"/>
          <a:stretch>
            <a:fillRect/>
          </a:stretch>
        </p:blipFill>
        <p:spPr>
          <a:xfrm>
            <a:off x="1828800" y="1364456"/>
            <a:ext cx="8356552" cy="4433888"/>
          </a:xfrm>
          <a:prstGeom prst="rect">
            <a:avLst/>
          </a:prstGeom>
        </p:spPr>
      </p:pic>
      <p:sp>
        <p:nvSpPr>
          <p:cNvPr id="8" name="Title 7">
            <a:extLst>
              <a:ext uri="{FF2B5EF4-FFF2-40B4-BE49-F238E27FC236}">
                <a16:creationId xmlns:a16="http://schemas.microsoft.com/office/drawing/2014/main" id="{A11458F8-8A4B-C5C3-58D2-DAD7AD62E368}"/>
              </a:ext>
            </a:extLst>
          </p:cNvPr>
          <p:cNvSpPr>
            <a:spLocks noGrp="1"/>
          </p:cNvSpPr>
          <p:nvPr>
            <p:ph type="title"/>
          </p:nvPr>
        </p:nvSpPr>
        <p:spPr/>
        <p:txBody>
          <a:bodyPr/>
          <a:lstStyle/>
          <a:p>
            <a:endParaRPr lang="en-MY"/>
          </a:p>
        </p:txBody>
      </p:sp>
      <p:sp>
        <p:nvSpPr>
          <p:cNvPr id="10" name="Rectangle 9">
            <a:extLst>
              <a:ext uri="{FF2B5EF4-FFF2-40B4-BE49-F238E27FC236}">
                <a16:creationId xmlns:a16="http://schemas.microsoft.com/office/drawing/2014/main" id="{BD164262-B73F-4323-723A-59ED70F542FC}"/>
              </a:ext>
            </a:extLst>
          </p:cNvPr>
          <p:cNvSpPr/>
          <p:nvPr/>
        </p:nvSpPr>
        <p:spPr bwMode="auto">
          <a:xfrm>
            <a:off x="5410200" y="2611259"/>
            <a:ext cx="12954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1" name="AutoShape 6" descr="Git with GitHub Workflows. ">
            <a:extLst>
              <a:ext uri="{FF2B5EF4-FFF2-40B4-BE49-F238E27FC236}">
                <a16:creationId xmlns:a16="http://schemas.microsoft.com/office/drawing/2014/main" id="{47010D5A-DED0-CC23-C26E-0B9689E6BA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Rectangle 11">
            <a:extLst>
              <a:ext uri="{FF2B5EF4-FFF2-40B4-BE49-F238E27FC236}">
                <a16:creationId xmlns:a16="http://schemas.microsoft.com/office/drawing/2014/main" id="{BB9C8B3F-C425-D860-BDEB-F07F3E590FC9}"/>
              </a:ext>
            </a:extLst>
          </p:cNvPr>
          <p:cNvSpPr/>
          <p:nvPr/>
        </p:nvSpPr>
        <p:spPr bwMode="auto">
          <a:xfrm>
            <a:off x="4419600" y="3873440"/>
            <a:ext cx="457200" cy="393759"/>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EAF6431-ACE2-25C0-F80A-1EC992213A7D}"/>
              </a:ext>
            </a:extLst>
          </p:cNvPr>
          <p:cNvSpPr/>
          <p:nvPr/>
        </p:nvSpPr>
        <p:spPr bwMode="auto">
          <a:xfrm>
            <a:off x="6705600" y="4495800"/>
            <a:ext cx="1219200" cy="393759"/>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MY"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3550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1046440"/>
          </a:xfrm>
        </p:spPr>
        <p:txBody>
          <a:bodyPr anchor="t"/>
          <a:lstStyle>
            <a:lvl1pPr marL="231775" indent="-231775">
              <a:spcAft>
                <a:spcPts val="600"/>
              </a:spcAft>
              <a:buFont typeface="Wingdings" panose="05000000000000000000" pitchFamily="2" charset="2"/>
              <a:buChar char=""/>
              <a:defRPr/>
            </a:lvl1pPr>
          </a:lstStyle>
          <a:p>
            <a:pPr lvl="1"/>
            <a:r>
              <a:rPr dirty="0"/>
              <a:t>GitHub account</a:t>
            </a:r>
            <a:endParaRPr lang="en-MY" dirty="0"/>
          </a:p>
          <a:p>
            <a:pPr lvl="1"/>
            <a:r>
              <a:rPr lang="en-MY" dirty="0"/>
              <a:t>Git Bash</a:t>
            </a:r>
          </a:p>
          <a:p>
            <a:pPr lvl="1"/>
            <a:r>
              <a:rPr lang="en-MY" dirty="0"/>
              <a:t>Visual Studio Code </a:t>
            </a:r>
            <a:endParaRPr dirty="0"/>
          </a:p>
        </p:txBody>
      </p:sp>
      <p:sp>
        <p:nvSpPr>
          <p:cNvPr id="6" name="Left Brace 5">
            <a:extLst>
              <a:ext uri="{FF2B5EF4-FFF2-40B4-BE49-F238E27FC236}">
                <a16:creationId xmlns:a16="http://schemas.microsoft.com/office/drawing/2014/main" id="{BEE95902-0133-033E-0497-163076C30CFA}"/>
              </a:ext>
            </a:extLst>
          </p:cNvPr>
          <p:cNvSpPr/>
          <p:nvPr/>
        </p:nvSpPr>
        <p:spPr>
          <a:xfrm rot="10800000">
            <a:off x="7620000" y="2438400"/>
            <a:ext cx="304800" cy="533400"/>
          </a:xfrm>
          <a:prstGeom prst="leftBrace">
            <a:avLst/>
          </a:prstGeom>
          <a:ln w="19050">
            <a:headEnd type="none" w="lg" len="med"/>
            <a:tailEnd type="none" w="lg"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MY"/>
          </a:p>
        </p:txBody>
      </p:sp>
      <p:sp>
        <p:nvSpPr>
          <p:cNvPr id="7" name="TextBox 6">
            <a:extLst>
              <a:ext uri="{FF2B5EF4-FFF2-40B4-BE49-F238E27FC236}">
                <a16:creationId xmlns:a16="http://schemas.microsoft.com/office/drawing/2014/main" id="{F95CCCB7-6479-E1EE-A418-92B9E6FD767D}"/>
              </a:ext>
            </a:extLst>
          </p:cNvPr>
          <p:cNvSpPr txBox="1"/>
          <p:nvPr/>
        </p:nvSpPr>
        <p:spPr>
          <a:xfrm flipH="1">
            <a:off x="8142399" y="2581989"/>
            <a:ext cx="3249390" cy="246221"/>
          </a:xfrm>
          <a:prstGeom prst="rect">
            <a:avLst/>
          </a:prstGeom>
          <a:noFill/>
        </p:spPr>
        <p:txBody>
          <a:bodyPr wrap="square" lIns="0" tIns="0" rIns="0" bIns="0" rtlCol="0">
            <a:spAutoFit/>
          </a:bodyPr>
          <a:lstStyle/>
          <a:p>
            <a:pPr algn="l"/>
            <a:r>
              <a:rPr lang="en-MY" sz="1600" dirty="0"/>
              <a:t>We will go through it later</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5814-3C7E-A4C9-CB3C-1DE25F721CD6}"/>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C612F371-B2EE-9633-49DD-1E3108D59A38}"/>
              </a:ext>
            </a:extLst>
          </p:cNvPr>
          <p:cNvSpPr>
            <a:spLocks noGrp="1"/>
          </p:cNvSpPr>
          <p:nvPr>
            <p:ph sz="quarter" idx="10"/>
          </p:nvPr>
        </p:nvSpPr>
        <p:spPr/>
        <p:txBody>
          <a:bodyPr/>
          <a:lstStyle/>
          <a:p>
            <a:endParaRPr lang="en-MY"/>
          </a:p>
        </p:txBody>
      </p:sp>
      <p:pic>
        <p:nvPicPr>
          <p:cNvPr id="3074" name="Picture 2" descr="Git, GitHub, &amp; Workflow Fundamentals - DEV Community 👩‍💻👨‍💻">
            <a:extLst>
              <a:ext uri="{FF2B5EF4-FFF2-40B4-BE49-F238E27FC236}">
                <a16:creationId xmlns:a16="http://schemas.microsoft.com/office/drawing/2014/main" id="{B26454EB-FB3B-10E4-295C-9EC564B8A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83672"/>
            <a:ext cx="6886042" cy="48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8751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Revert back to a certain version of code</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2217400" cy="4345805"/>
          </a:xfrm>
        </p:spPr>
        <p:txBody>
          <a:bodyPr/>
          <a:lstStyle/>
          <a:p>
            <a:pPr marL="514350" indent="-514350">
              <a:buAutoNum type="arabicPeriod"/>
            </a:pPr>
            <a:r>
              <a:rPr lang="en-US" dirty="0">
                <a:latin typeface="+mj-lt"/>
              </a:rPr>
              <a:t>Get and display all of the commits in a repo’s history</a:t>
            </a:r>
          </a:p>
          <a:p>
            <a:r>
              <a:rPr lang="en-US" dirty="0"/>
              <a:t>     </a:t>
            </a:r>
            <a:r>
              <a:rPr lang="en-US" sz="2400" dirty="0">
                <a:solidFill>
                  <a:srgbClr val="0070C0"/>
                </a:solidFill>
              </a:rPr>
              <a:t>git log</a:t>
            </a:r>
          </a:p>
          <a:p>
            <a:pPr marL="514350" indent="-514350">
              <a:buAutoNum type="arabicPeriod"/>
            </a:pPr>
            <a:endParaRPr lang="en-US" dirty="0"/>
          </a:p>
          <a:p>
            <a:r>
              <a:rPr lang="en-US" dirty="0">
                <a:latin typeface="+mj-lt"/>
              </a:rPr>
              <a:t>2. Revert back</a:t>
            </a:r>
          </a:p>
          <a:p>
            <a:r>
              <a:rPr lang="en-US" dirty="0"/>
              <a:t>    </a:t>
            </a:r>
            <a:r>
              <a:rPr lang="en-US" sz="2400" dirty="0">
                <a:solidFill>
                  <a:srgbClr val="0070C0"/>
                </a:solidFill>
              </a:rPr>
              <a:t>git reset –-hard &lt;commit number&gt;	(revert back to &lt;commit number&gt; version)</a:t>
            </a:r>
          </a:p>
          <a:p>
            <a:r>
              <a:rPr lang="en-US" sz="2400" dirty="0">
                <a:solidFill>
                  <a:srgbClr val="0070C0"/>
                </a:solidFill>
              </a:rPr>
              <a:t>     git reset –hard origin/master		(revert back to the remote/GitHub version)</a:t>
            </a:r>
          </a:p>
          <a:p>
            <a:endParaRPr lang="en-US" sz="2400" dirty="0">
              <a:solidFill>
                <a:srgbClr val="0070C0"/>
              </a:solidFill>
            </a:endParaRPr>
          </a:p>
          <a:p>
            <a:r>
              <a:rPr lang="en-US" dirty="0">
                <a:latin typeface="+mj-lt"/>
              </a:rPr>
              <a:t>3. Override remote branch code with local</a:t>
            </a:r>
          </a:p>
          <a:p>
            <a:r>
              <a:rPr lang="en-US" sz="2400" dirty="0">
                <a:solidFill>
                  <a:srgbClr val="0070C0"/>
                </a:solidFill>
              </a:rPr>
              <a:t>    git push –f origin main</a:t>
            </a:r>
            <a:endParaRPr lang="en-US" dirty="0">
              <a:solidFill>
                <a:srgbClr val="0070C0"/>
              </a:solidFill>
            </a:endParaRPr>
          </a:p>
        </p:txBody>
      </p:sp>
    </p:spTree>
    <p:extLst>
      <p:ext uri="{BB962C8B-B14F-4D97-AF65-F5344CB8AC3E}">
        <p14:creationId xmlns:p14="http://schemas.microsoft.com/office/powerpoint/2010/main" val="2511784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Working with branches</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947952"/>
          </a:xfrm>
        </p:spPr>
        <p:txBody>
          <a:bodyPr/>
          <a:lstStyle/>
          <a:p>
            <a:pPr marL="514350" indent="-514350">
              <a:buAutoNum type="arabicPeriod"/>
            </a:pPr>
            <a:r>
              <a:rPr lang="en-US" dirty="0">
                <a:latin typeface="+mj-lt"/>
              </a:rPr>
              <a:t>Create new branch</a:t>
            </a:r>
          </a:p>
          <a:p>
            <a:endParaRPr lang="en-US" dirty="0"/>
          </a:p>
        </p:txBody>
      </p:sp>
      <p:pic>
        <p:nvPicPr>
          <p:cNvPr id="1026" name="Picture 2" descr="Creating and deleting branches within your repository - GitHub Docs">
            <a:extLst>
              <a:ext uri="{FF2B5EF4-FFF2-40B4-BE49-F238E27FC236}">
                <a16:creationId xmlns:a16="http://schemas.microsoft.com/office/drawing/2014/main" id="{8E22F724-ECCD-D243-DB29-6C3FF9FC8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285" y="2209800"/>
            <a:ext cx="4584668" cy="3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561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Working with branches</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6672596"/>
          </a:xfrm>
        </p:spPr>
        <p:txBody>
          <a:bodyPr/>
          <a:lstStyle/>
          <a:p>
            <a:r>
              <a:rPr lang="en-US" dirty="0">
                <a:latin typeface="+mj-lt"/>
              </a:rPr>
              <a:t>2. Create and switch branch locally</a:t>
            </a:r>
          </a:p>
          <a:p>
            <a:r>
              <a:rPr lang="en-US" sz="2400" dirty="0">
                <a:solidFill>
                  <a:srgbClr val="0070C0"/>
                </a:solidFill>
              </a:rPr>
              <a:t> git checkout –b &lt;branch-name&gt;</a:t>
            </a:r>
          </a:p>
          <a:p>
            <a:endParaRPr lang="en-US" dirty="0"/>
          </a:p>
          <a:p>
            <a:r>
              <a:rPr lang="en-US" dirty="0">
                <a:latin typeface="+mj-lt"/>
              </a:rPr>
              <a:t>3. Check available branches</a:t>
            </a:r>
          </a:p>
          <a:p>
            <a:r>
              <a:rPr lang="en-US" sz="2400" dirty="0">
                <a:solidFill>
                  <a:srgbClr val="0070C0"/>
                </a:solidFill>
              </a:rPr>
              <a:t> git branch</a:t>
            </a:r>
          </a:p>
          <a:p>
            <a:endParaRPr lang="en-US" dirty="0"/>
          </a:p>
          <a:p>
            <a:r>
              <a:rPr lang="en-US" dirty="0">
                <a:latin typeface="+mj-lt"/>
              </a:rPr>
              <a:t>4. Add new changes to the staging area</a:t>
            </a:r>
          </a:p>
          <a:p>
            <a:r>
              <a:rPr lang="en-US" sz="2400" dirty="0">
                <a:solidFill>
                  <a:srgbClr val="0070C0"/>
                </a:solidFill>
              </a:rPr>
              <a:t> git add .</a:t>
            </a:r>
          </a:p>
          <a:p>
            <a:endParaRPr lang="en-US" dirty="0"/>
          </a:p>
          <a:p>
            <a:r>
              <a:rPr lang="en-US" dirty="0">
                <a:latin typeface="+mj-lt"/>
              </a:rPr>
              <a:t>5. Save changes</a:t>
            </a:r>
            <a:br>
              <a:rPr lang="en-US" dirty="0"/>
            </a:br>
            <a:r>
              <a:rPr lang="en-US" sz="2400" dirty="0">
                <a:solidFill>
                  <a:srgbClr val="0070C0"/>
                </a:solidFill>
              </a:rPr>
              <a:t>git commit –m “commit message”</a:t>
            </a:r>
          </a:p>
          <a:p>
            <a:br>
              <a:rPr lang="en-US" dirty="0"/>
            </a:br>
            <a:br>
              <a:rPr lang="en-US" dirty="0"/>
            </a:br>
            <a:r>
              <a:rPr lang="en-US" dirty="0"/>
              <a:t> </a:t>
            </a:r>
          </a:p>
        </p:txBody>
      </p:sp>
    </p:spTree>
    <p:extLst>
      <p:ext uri="{BB962C8B-B14F-4D97-AF65-F5344CB8AC3E}">
        <p14:creationId xmlns:p14="http://schemas.microsoft.com/office/powerpoint/2010/main" val="312551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1000"/>
                                        <p:tgtEl>
                                          <p:spTgt spid="3">
                                            <p:txEl>
                                              <p:pRg st="9" end="9"/>
                                            </p:txEl>
                                          </p:spTgt>
                                        </p:tgtEl>
                                      </p:cBhvr>
                                    </p:animEffect>
                                    <p:anim calcmode="lin" valueType="num">
                                      <p:cBhvr>
                                        <p:cTn id="4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Working with branches</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3102388"/>
          </a:xfrm>
        </p:spPr>
        <p:txBody>
          <a:bodyPr/>
          <a:lstStyle/>
          <a:p>
            <a:br>
              <a:rPr lang="en-US" dirty="0"/>
            </a:br>
            <a:br>
              <a:rPr lang="en-US" dirty="0">
                <a:latin typeface="+mj-lt"/>
              </a:rPr>
            </a:br>
            <a:r>
              <a:rPr lang="en-US" dirty="0">
                <a:latin typeface="+mj-lt"/>
              </a:rPr>
              <a:t>5. Push the changes of the local branch to remote (GitHub)</a:t>
            </a:r>
            <a:br>
              <a:rPr lang="en-US" dirty="0"/>
            </a:br>
            <a:r>
              <a:rPr lang="en-US" sz="2400" dirty="0">
                <a:solidFill>
                  <a:srgbClr val="0070C0"/>
                </a:solidFill>
              </a:rPr>
              <a:t> git push origin &lt;branch name&gt;</a:t>
            </a:r>
            <a:endParaRPr lang="en-US" dirty="0">
              <a:solidFill>
                <a:srgbClr val="0070C0"/>
              </a:solidFill>
            </a:endParaRPr>
          </a:p>
          <a:p>
            <a:br>
              <a:rPr lang="en-US" dirty="0"/>
            </a:br>
            <a:br>
              <a:rPr lang="en-US" dirty="0"/>
            </a:br>
            <a:r>
              <a:rPr lang="en-US" dirty="0"/>
              <a:t> </a:t>
            </a:r>
          </a:p>
        </p:txBody>
      </p:sp>
    </p:spTree>
    <p:extLst>
      <p:ext uri="{BB962C8B-B14F-4D97-AF65-F5344CB8AC3E}">
        <p14:creationId xmlns:p14="http://schemas.microsoft.com/office/powerpoint/2010/main" val="295289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Workshop walk-through using </a:t>
            </a:r>
            <a:br>
              <a:rPr lang="en-US" dirty="0"/>
            </a:br>
            <a:r>
              <a:rPr lang="en-US" dirty="0" err="1"/>
              <a:t>GitHub.dev</a:t>
            </a:r>
            <a:endParaRPr 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Microsoft Learn Student Ambassador (MLSA)</a:t>
            </a:r>
          </a:p>
        </p:txBody>
      </p:sp>
    </p:spTree>
    <p:extLst>
      <p:ext uri="{BB962C8B-B14F-4D97-AF65-F5344CB8AC3E}">
        <p14:creationId xmlns:p14="http://schemas.microsoft.com/office/powerpoint/2010/main" val="241739338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F02F-C9D1-0FA3-3ED6-6BE6FF742DB3}"/>
              </a:ext>
            </a:extLst>
          </p:cNvPr>
          <p:cNvSpPr>
            <a:spLocks noGrp="1"/>
          </p:cNvSpPr>
          <p:nvPr>
            <p:ph type="title"/>
          </p:nvPr>
        </p:nvSpPr>
        <p:spPr>
          <a:xfrm>
            <a:off x="588263" y="457200"/>
            <a:ext cx="11018520" cy="369332"/>
          </a:xfrm>
        </p:spPr>
        <p:txBody>
          <a:bodyPr/>
          <a:lstStyle/>
          <a:p>
            <a:r>
              <a:rPr lang="en-MY" sz="2400" dirty="0"/>
              <a:t>https://studentambassadors.microsoft.com/</a:t>
            </a:r>
          </a:p>
        </p:txBody>
      </p:sp>
      <p:pic>
        <p:nvPicPr>
          <p:cNvPr id="4" name="Content Placeholder 3">
            <a:extLst>
              <a:ext uri="{FF2B5EF4-FFF2-40B4-BE49-F238E27FC236}">
                <a16:creationId xmlns:a16="http://schemas.microsoft.com/office/drawing/2014/main" id="{23D30949-033A-866A-5E80-F43063D4AC67}"/>
              </a:ext>
            </a:extLst>
          </p:cNvPr>
          <p:cNvPicPr>
            <a:picLocks noGrp="1" noChangeAspect="1"/>
          </p:cNvPicPr>
          <p:nvPr>
            <p:ph sz="quarter" idx="10"/>
          </p:nvPr>
        </p:nvPicPr>
        <p:blipFill>
          <a:blip r:embed="rId2"/>
          <a:stretch>
            <a:fillRect/>
          </a:stretch>
        </p:blipFill>
        <p:spPr>
          <a:xfrm>
            <a:off x="1103439" y="1143000"/>
            <a:ext cx="9985121" cy="4953000"/>
          </a:xfrm>
        </p:spPr>
      </p:pic>
    </p:spTree>
    <p:extLst>
      <p:ext uri="{BB962C8B-B14F-4D97-AF65-F5344CB8AC3E}">
        <p14:creationId xmlns:p14="http://schemas.microsoft.com/office/powerpoint/2010/main" val="21638860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3610-3877-B9AE-1600-1842372EB75C}"/>
              </a:ext>
            </a:extLst>
          </p:cNvPr>
          <p:cNvSpPr>
            <a:spLocks noGrp="1"/>
          </p:cNvSpPr>
          <p:nvPr>
            <p:ph type="title"/>
          </p:nvPr>
        </p:nvSpPr>
        <p:spPr>
          <a:xfrm>
            <a:off x="588263" y="457200"/>
            <a:ext cx="11018520" cy="1107996"/>
          </a:xfrm>
        </p:spPr>
        <p:txBody>
          <a:bodyPr/>
          <a:lstStyle/>
          <a:p>
            <a:r>
              <a:rPr lang="en-US" b="1" i="0" dirty="0">
                <a:solidFill>
                  <a:srgbClr val="171717"/>
                </a:solidFill>
                <a:effectLst/>
                <a:latin typeface="-apple-system"/>
              </a:rPr>
              <a:t>What is Microsoft Learn Student Ambassadors Program ?</a:t>
            </a:r>
            <a:br>
              <a:rPr lang="en-US" b="0" i="0" dirty="0">
                <a:solidFill>
                  <a:srgbClr val="171717"/>
                </a:solidFill>
                <a:effectLst/>
                <a:latin typeface="-apple-system"/>
              </a:rPr>
            </a:br>
            <a:endParaRPr lang="en-MY" dirty="0"/>
          </a:p>
        </p:txBody>
      </p:sp>
      <p:sp>
        <p:nvSpPr>
          <p:cNvPr id="3" name="Content Placeholder 2">
            <a:extLst>
              <a:ext uri="{FF2B5EF4-FFF2-40B4-BE49-F238E27FC236}">
                <a16:creationId xmlns:a16="http://schemas.microsoft.com/office/drawing/2014/main" id="{507DB533-CB72-2232-B22C-A0524FF6569F}"/>
              </a:ext>
            </a:extLst>
          </p:cNvPr>
          <p:cNvSpPr>
            <a:spLocks noGrp="1"/>
          </p:cNvSpPr>
          <p:nvPr>
            <p:ph sz="quarter" idx="10"/>
          </p:nvPr>
        </p:nvSpPr>
        <p:spPr>
          <a:xfrm>
            <a:off x="584200" y="1435100"/>
            <a:ext cx="11018838" cy="4481227"/>
          </a:xfrm>
        </p:spPr>
        <p:txBody>
          <a:bodyPr/>
          <a:lstStyle/>
          <a:p>
            <a:r>
              <a:rPr lang="en-US" dirty="0">
                <a:solidFill>
                  <a:srgbClr val="171717"/>
                </a:solidFill>
                <a:latin typeface="-apple-system"/>
              </a:rPr>
              <a:t>P</a:t>
            </a:r>
            <a:r>
              <a:rPr lang="en-US" b="0" i="0" dirty="0">
                <a:solidFill>
                  <a:srgbClr val="171717"/>
                </a:solidFill>
                <a:effectLst/>
                <a:latin typeface="-apple-system"/>
              </a:rPr>
              <a:t>rogram to bring together all the students from all </a:t>
            </a:r>
            <a:r>
              <a:rPr lang="en-US" b="0" i="0" dirty="0">
                <a:solidFill>
                  <a:srgbClr val="B329C1"/>
                </a:solidFill>
                <a:effectLst/>
                <a:latin typeface="-apple-system"/>
              </a:rPr>
              <a:t>over the world </a:t>
            </a:r>
            <a:r>
              <a:rPr lang="en-US" b="0" i="0" dirty="0">
                <a:solidFill>
                  <a:srgbClr val="171717"/>
                </a:solidFill>
                <a:effectLst/>
                <a:latin typeface="-apple-system"/>
              </a:rPr>
              <a:t>who have the passion for Technology, have the desire and craze to learn more about technology and help the community.</a:t>
            </a:r>
          </a:p>
          <a:p>
            <a:endParaRPr lang="en-US" dirty="0">
              <a:solidFill>
                <a:srgbClr val="171717"/>
              </a:solidFill>
              <a:latin typeface="-apple-system"/>
            </a:endParaRPr>
          </a:p>
          <a:p>
            <a:r>
              <a:rPr lang="en-US" b="0" i="0" dirty="0">
                <a:solidFill>
                  <a:srgbClr val="171717"/>
                </a:solidFill>
                <a:effectLst/>
                <a:latin typeface="-apple-system"/>
              </a:rPr>
              <a:t>The Ambassadors get an opportunity to interact with their </a:t>
            </a:r>
            <a:r>
              <a:rPr lang="en-US" b="0" i="0" dirty="0">
                <a:solidFill>
                  <a:srgbClr val="B329C1"/>
                </a:solidFill>
                <a:effectLst/>
                <a:latin typeface="-apple-system"/>
              </a:rPr>
              <a:t>peers, mentors, Professionals, learn various Microsoft technologies, and implement it in real world.</a:t>
            </a:r>
            <a:br>
              <a:rPr lang="en-US" dirty="0"/>
            </a:br>
            <a:br>
              <a:rPr lang="en-US" b="0" i="0" dirty="0">
                <a:solidFill>
                  <a:srgbClr val="171717"/>
                </a:solidFill>
                <a:effectLst/>
                <a:latin typeface="-apple-system"/>
              </a:rPr>
            </a:br>
            <a:r>
              <a:rPr lang="en-US" b="1" i="0" dirty="0">
                <a:solidFill>
                  <a:srgbClr val="171717"/>
                </a:solidFill>
                <a:effectLst/>
                <a:latin typeface="-apple-system"/>
              </a:rPr>
              <a:t>All about MLSA</a:t>
            </a:r>
            <a:r>
              <a:rPr lang="en-US" b="0" i="0" dirty="0">
                <a:solidFill>
                  <a:srgbClr val="171717"/>
                </a:solidFill>
                <a:effectLst/>
                <a:latin typeface="-apple-system"/>
              </a:rPr>
              <a:t>: </a:t>
            </a:r>
            <a:r>
              <a:rPr lang="en-US" b="0" i="0" dirty="0">
                <a:solidFill>
                  <a:srgbClr val="171717"/>
                </a:solidFill>
                <a:effectLst/>
                <a:latin typeface="-apple-system"/>
                <a:hlinkClick r:id="rId2"/>
              </a:rPr>
              <a:t>https://dev.to/tina_popli/all-about-microsoft-learn-student-ambassadors-mlsa-22nc</a:t>
            </a:r>
            <a:r>
              <a:rPr lang="en-US" b="0" i="0" dirty="0">
                <a:solidFill>
                  <a:srgbClr val="171717"/>
                </a:solidFill>
                <a:effectLst/>
                <a:latin typeface="-apple-system"/>
              </a:rPr>
              <a:t> </a:t>
            </a:r>
            <a:endParaRPr lang="en-MY" dirty="0"/>
          </a:p>
        </p:txBody>
      </p:sp>
    </p:spTree>
    <p:extLst>
      <p:ext uri="{BB962C8B-B14F-4D97-AF65-F5344CB8AC3E}">
        <p14:creationId xmlns:p14="http://schemas.microsoft.com/office/powerpoint/2010/main" val="37899407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BC82-0404-5610-151A-E5112704049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82F47BC-81B9-6802-CDD7-4B1D2C6E23AF}"/>
              </a:ext>
            </a:extLst>
          </p:cNvPr>
          <p:cNvSpPr>
            <a:spLocks noGrp="1"/>
          </p:cNvSpPr>
          <p:nvPr>
            <p:ph sz="quarter" idx="10"/>
          </p:nvPr>
        </p:nvSpPr>
        <p:spPr>
          <a:xfrm>
            <a:off x="533400" y="1219200"/>
            <a:ext cx="11018838" cy="1517338"/>
          </a:xfrm>
        </p:spPr>
        <p:txBody>
          <a:bodyPr/>
          <a:lstStyle/>
          <a:p>
            <a:pPr defTabSz="932742">
              <a:spcAft>
                <a:spcPts val="600"/>
              </a:spcAft>
              <a:buSzPct val="90000"/>
            </a:pPr>
            <a:r>
              <a:rPr lang="en-US" sz="2800" dirty="0"/>
              <a:t>Please tell us how you liked this workshop by filling out this survey:</a:t>
            </a:r>
            <a:br>
              <a:rPr lang="en-US" sz="3200" dirty="0"/>
            </a:br>
            <a:endParaRPr lang="en-US" sz="3200" dirty="0"/>
          </a:p>
          <a:p>
            <a:r>
              <a:rPr lang="en-MY" dirty="0">
                <a:hlinkClick r:id="rId2"/>
              </a:rPr>
              <a:t>https://forms.office.com/r/GSubwum3Rr</a:t>
            </a:r>
            <a:r>
              <a:rPr lang="en-MY" dirty="0"/>
              <a:t> </a:t>
            </a:r>
          </a:p>
        </p:txBody>
      </p:sp>
      <p:pic>
        <p:nvPicPr>
          <p:cNvPr id="4" name="Picture 3">
            <a:extLst>
              <a:ext uri="{FF2B5EF4-FFF2-40B4-BE49-F238E27FC236}">
                <a16:creationId xmlns:a16="http://schemas.microsoft.com/office/drawing/2014/main" id="{9174A7CC-CD59-8079-BC89-C61180A06B1E}"/>
              </a:ext>
            </a:extLst>
          </p:cNvPr>
          <p:cNvPicPr>
            <a:picLocks noChangeAspect="1"/>
          </p:cNvPicPr>
          <p:nvPr/>
        </p:nvPicPr>
        <p:blipFill>
          <a:blip r:embed="rId3"/>
          <a:stretch>
            <a:fillRect/>
          </a:stretch>
        </p:blipFill>
        <p:spPr>
          <a:xfrm>
            <a:off x="2324100" y="3048000"/>
            <a:ext cx="7543800" cy="3188431"/>
          </a:xfrm>
          <a:prstGeom prst="rect">
            <a:avLst/>
          </a:prstGeom>
        </p:spPr>
      </p:pic>
    </p:spTree>
    <p:extLst>
      <p:ext uri="{BB962C8B-B14F-4D97-AF65-F5344CB8AC3E}">
        <p14:creationId xmlns:p14="http://schemas.microsoft.com/office/powerpoint/2010/main" val="33344766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835900" cy="3431709"/>
          </a:xfrm>
        </p:spPr>
        <p:txBody>
          <a:bodyPr anchor="t"/>
          <a:lstStyle>
            <a:lvl1pPr marL="231775" indent="-231775">
              <a:spcAft>
                <a:spcPts val="600"/>
              </a:spcAft>
              <a:buFont typeface="Wingdings" panose="05000000000000000000" pitchFamily="2" charset="2"/>
              <a:buChar char=""/>
              <a:defRPr/>
            </a:lvl1pPr>
          </a:lstStyle>
          <a:p>
            <a:pPr marL="0" indent="0">
              <a:buNone/>
            </a:pPr>
            <a:r>
              <a:rPr lang="en-US" sz="2000" dirty="0">
                <a:solidFill>
                  <a:srgbClr val="24292F"/>
                </a:solidFill>
              </a:rPr>
              <a:t>Understand basic GitHub flow using </a:t>
            </a:r>
            <a:r>
              <a:rPr lang="en-US" sz="2000" b="1" dirty="0">
                <a:solidFill>
                  <a:srgbClr val="24292F"/>
                </a:solidFill>
              </a:rPr>
              <a:t>Git command and </a:t>
            </a:r>
            <a:r>
              <a:rPr lang="en-US" sz="2000" b="1" dirty="0" err="1">
                <a:solidFill>
                  <a:srgbClr val="24292F"/>
                </a:solidFill>
              </a:rPr>
              <a:t>GitHub.dev</a:t>
            </a:r>
            <a:endParaRPr lang="en-US" sz="2000" b="1" dirty="0">
              <a:solidFill>
                <a:srgbClr val="24292F"/>
              </a:solidFill>
              <a:effectLst/>
            </a:endParaRPr>
          </a:p>
          <a:p>
            <a:r>
              <a:rPr lang="en-US" sz="2000" b="0" dirty="0">
                <a:solidFill>
                  <a:srgbClr val="24292F"/>
                </a:solidFill>
                <a:effectLst/>
              </a:rPr>
              <a:t>Open a </a:t>
            </a:r>
            <a:r>
              <a:rPr lang="en-US" sz="2000" b="0" dirty="0">
                <a:solidFill>
                  <a:srgbClr val="B329C1"/>
                </a:solidFill>
                <a:effectLst/>
              </a:rPr>
              <a:t>repo</a:t>
            </a:r>
          </a:p>
          <a:p>
            <a:r>
              <a:rPr lang="en-US" sz="2000" b="0" dirty="0">
                <a:solidFill>
                  <a:srgbClr val="24292F"/>
                </a:solidFill>
                <a:effectLst/>
              </a:rPr>
              <a:t>Create a </a:t>
            </a:r>
            <a:r>
              <a:rPr lang="en-US" sz="2000" b="0" dirty="0">
                <a:solidFill>
                  <a:srgbClr val="B329C1"/>
                </a:solidFill>
                <a:effectLst/>
              </a:rPr>
              <a:t>branch</a:t>
            </a:r>
          </a:p>
          <a:p>
            <a:r>
              <a:rPr lang="en-US" sz="2000" b="0" dirty="0">
                <a:solidFill>
                  <a:srgbClr val="B329C1"/>
                </a:solidFill>
                <a:effectLst/>
              </a:rPr>
              <a:t>Commit</a:t>
            </a:r>
            <a:r>
              <a:rPr lang="en-US" sz="2000" b="0" dirty="0">
                <a:solidFill>
                  <a:srgbClr val="24292F"/>
                </a:solidFill>
                <a:effectLst/>
              </a:rPr>
              <a:t> changes to the branch</a:t>
            </a:r>
          </a:p>
          <a:p>
            <a:r>
              <a:rPr lang="en-US" sz="2000" dirty="0">
                <a:solidFill>
                  <a:srgbClr val="B329C1"/>
                </a:solidFill>
              </a:rPr>
              <a:t>Push</a:t>
            </a:r>
            <a:r>
              <a:rPr lang="en-US" sz="2000" dirty="0">
                <a:solidFill>
                  <a:srgbClr val="24292F"/>
                </a:solidFill>
              </a:rPr>
              <a:t> code changes</a:t>
            </a:r>
            <a:endParaRPr lang="en-US" sz="2000" b="0" dirty="0">
              <a:solidFill>
                <a:srgbClr val="24292F"/>
              </a:solidFill>
              <a:effectLst/>
            </a:endParaRPr>
          </a:p>
          <a:p>
            <a:r>
              <a:rPr lang="en-US" sz="2000" b="0" dirty="0">
                <a:solidFill>
                  <a:srgbClr val="24292F"/>
                </a:solidFill>
                <a:effectLst/>
              </a:rPr>
              <a:t>Create a </a:t>
            </a:r>
            <a:r>
              <a:rPr lang="en-US" sz="2000" b="0" dirty="0">
                <a:solidFill>
                  <a:srgbClr val="B329C1"/>
                </a:solidFill>
                <a:effectLst/>
              </a:rPr>
              <a:t>pull</a:t>
            </a:r>
            <a:r>
              <a:rPr lang="en-US" sz="2000" b="0" dirty="0">
                <a:solidFill>
                  <a:srgbClr val="24292F"/>
                </a:solidFill>
                <a:effectLst/>
              </a:rPr>
              <a:t> request</a:t>
            </a:r>
          </a:p>
          <a:p>
            <a:r>
              <a:rPr lang="en-US" sz="2000" b="0" dirty="0">
                <a:solidFill>
                  <a:srgbClr val="24292F"/>
                </a:solidFill>
                <a:effectLst/>
              </a:rPr>
              <a:t>Delete the branch</a:t>
            </a:r>
          </a:p>
          <a:p>
            <a:r>
              <a:rPr lang="en-US" sz="2000" dirty="0">
                <a:solidFill>
                  <a:srgbClr val="B329C1"/>
                </a:solidFill>
              </a:rPr>
              <a:t>Merge</a:t>
            </a:r>
            <a:r>
              <a:rPr lang="en-US" sz="2000" dirty="0">
                <a:solidFill>
                  <a:srgbClr val="24292F"/>
                </a:solidFill>
              </a:rPr>
              <a:t> code</a:t>
            </a:r>
            <a:endParaRPr lang="en-US" sz="2000" b="0" dirty="0">
              <a:solidFill>
                <a:srgbClr val="24292F"/>
              </a:solidFill>
              <a:effectLst/>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7898B-3820-6D6A-E22D-B0C6B0BD2833}"/>
              </a:ext>
            </a:extLst>
          </p:cNvPr>
          <p:cNvSpPr>
            <a:spLocks noGrp="1"/>
          </p:cNvSpPr>
          <p:nvPr>
            <p:ph type="title"/>
          </p:nvPr>
        </p:nvSpPr>
        <p:spPr>
          <a:xfrm>
            <a:off x="533400" y="2667000"/>
            <a:ext cx="6882384" cy="997196"/>
          </a:xfrm>
        </p:spPr>
        <p:txBody>
          <a:bodyPr/>
          <a:lstStyle/>
          <a:p>
            <a:r>
              <a:rPr lang="en-US" dirty="0"/>
              <a:t>Thank you !</a:t>
            </a:r>
            <a:br>
              <a:rPr lang="en-US" dirty="0"/>
            </a:br>
            <a:r>
              <a:rPr lang="en-US" dirty="0"/>
              <a:t>Till we meet again</a:t>
            </a:r>
            <a:endParaRPr lang="en-MY" dirty="0"/>
          </a:p>
        </p:txBody>
      </p:sp>
    </p:spTree>
    <p:extLst>
      <p:ext uri="{BB962C8B-B14F-4D97-AF65-F5344CB8AC3E}">
        <p14:creationId xmlns:p14="http://schemas.microsoft.com/office/powerpoint/2010/main" val="38088563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is the best way to report a bug to a GitHub project?</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Send an email to a project owner.</a:t>
            </a:r>
          </a:p>
          <a:p>
            <a:pPr lvl="1" indent="-457200">
              <a:spcAft>
                <a:spcPct val="15000"/>
              </a:spcAft>
              <a:buAutoNum type="alphaUcPeriod"/>
            </a:pPr>
            <a:r>
              <a:rPr sz="2500">
                <a:solidFill>
                  <a:srgbClr val="000000"/>
                </a:solidFill>
              </a:rPr>
              <a:t>I don't bother reporting software bugs because there's no transparency and they never get fixed anyway.</a:t>
            </a:r>
          </a:p>
          <a:p>
            <a:pPr lvl="1" indent="-457200">
              <a:spcAft>
                <a:spcPct val="15000"/>
              </a:spcAft>
              <a:buAutoNum type="alphaUcPeriod"/>
            </a:pPr>
            <a:r>
              <a:rPr sz="2500">
                <a:solidFill>
                  <a:srgbClr val="000000"/>
                </a:solidFill>
              </a:rPr>
              <a:t>Search for the bug in the project's existing issues and create a new one if it hasn't been reported yet.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is the best way to report a bug to a GitHub project?</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Send an email to a project owner.</a:t>
            </a:r>
          </a:p>
          <a:p>
            <a:pPr lvl="1" indent="-457200">
              <a:spcAft>
                <a:spcPct val="15000"/>
              </a:spcAft>
              <a:buAutoNum type="alphaUcPeriod"/>
            </a:pPr>
            <a:r>
              <a:rPr sz="2500">
                <a:solidFill>
                  <a:srgbClr val="000000"/>
                </a:solidFill>
              </a:rPr>
              <a:t>I don't bother reporting software bugs because there's no transparency and they never get fixed anyway.</a:t>
            </a:r>
          </a:p>
          <a:p>
            <a:pPr lvl="1" indent="-457200">
              <a:spcAft>
                <a:spcPct val="15000"/>
              </a:spcAft>
              <a:buAutoNum type="alphaUcPeriod"/>
            </a:pPr>
            <a:r>
              <a:rPr sz="2500" b="1">
                <a:solidFill>
                  <a:srgbClr val="000000"/>
                </a:solidFill>
                <a:highlight>
                  <a:srgbClr val="F0F788"/>
                </a:highlight>
              </a:rPr>
              <a:t>Search for the bug in the project's existing issues and create a new one if it hasn't been reported yet.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Suppose you have created a bug fix on a new branch and want it to become part of the next production build generated from the `main` branch. What should you do next?</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Copy your branch changes and commit them directly to the `main` branch.</a:t>
            </a:r>
          </a:p>
          <a:p>
            <a:pPr lvl="1" indent="-457200">
              <a:spcAft>
                <a:spcPct val="15000"/>
              </a:spcAft>
              <a:buAutoNum type="alphaUcPeriod"/>
            </a:pPr>
            <a:r>
              <a:rPr sz="2500">
                <a:solidFill>
                  <a:srgbClr val="000000"/>
                </a:solidFill>
              </a:rPr>
              <a:t>Create a pull request to merge your new branch into the `main` branch.</a:t>
            </a:r>
          </a:p>
          <a:p>
            <a:pPr lvl="1" indent="-457200">
              <a:spcAft>
                <a:spcPct val="15000"/>
              </a:spcAft>
              <a:buAutoNum type="alphaUcPeriod"/>
            </a:pPr>
            <a:r>
              <a:rPr sz="2500">
                <a:solidFill>
                  <a:srgbClr val="000000"/>
                </a:solidFill>
              </a:rPr>
              <a:t>On second thought, maybe I won't share this fix. I'll just put it in my own private version of the source code.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Suppose you have created a bug fix on a new branch and want it to become part of the next production build generated from the `main` branch. What should you do next?</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Copy your branch changes and commit them directly to the `main` branch.</a:t>
            </a:r>
          </a:p>
          <a:p>
            <a:pPr lvl="1" indent="-457200">
              <a:spcAft>
                <a:spcPct val="15000"/>
              </a:spcAft>
              <a:buAutoNum type="alphaUcPeriod"/>
            </a:pPr>
            <a:r>
              <a:rPr sz="2500" b="1">
                <a:solidFill>
                  <a:srgbClr val="000000"/>
                </a:solidFill>
                <a:highlight>
                  <a:srgbClr val="F0F788"/>
                </a:highlight>
              </a:rPr>
              <a:t>Create a pull request to merge your new branch into the `main` branch.</a:t>
            </a:r>
          </a:p>
          <a:p>
            <a:pPr lvl="1" indent="-457200">
              <a:spcAft>
                <a:spcPct val="15000"/>
              </a:spcAft>
              <a:buAutoNum type="alphaUcPeriod"/>
            </a:pPr>
            <a:r>
              <a:rPr sz="2500">
                <a:solidFill>
                  <a:srgbClr val="000000"/>
                </a:solidFill>
              </a:rPr>
              <a:t>On second thought, maybe I won't share this fix. I'll just put it in my own private version of the source code.</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Suppose you'd like to work with a project on GitHub but you don't have write access to the project. What can you do to contribute?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Fork the project's repository to your GitHub account, clone the forked repository to your local machine, push changes to your repository, and submit a pull request to the target (upstream) repository.</a:t>
            </a:r>
          </a:p>
          <a:p>
            <a:pPr lvl="1" indent="-457200">
              <a:spcAft>
                <a:spcPct val="15000"/>
              </a:spcAft>
              <a:buAutoNum type="alphaUcPeriod"/>
            </a:pPr>
            <a:r>
              <a:rPr sz="2500">
                <a:solidFill>
                  <a:srgbClr val="000000"/>
                </a:solidFill>
              </a:rPr>
              <a:t>Clone the project to your local machine and push updates directly to the project repository.</a:t>
            </a:r>
          </a:p>
          <a:p>
            <a:pPr lvl="1" indent="-457200">
              <a:spcAft>
                <a:spcPct val="15000"/>
              </a:spcAft>
              <a:buAutoNum type="alphaUcPeriod"/>
            </a:pPr>
            <a:r>
              <a:rPr sz="2500">
                <a:solidFill>
                  <a:srgbClr val="000000"/>
                </a:solidFill>
              </a:rPr>
              <a:t>Use git commands to make a copy of the project so that you can work locally. Submit an issue to get your changes into the target repository.</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Suppose you'd like to work with a project on GitHub but you don't have write access to the project. What can you do to contribute?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F0F788"/>
                </a:highlight>
              </a:rPr>
              <a:t>Fork the project's repository to your GitHub account, clone the forked repository to your local machine, push changes to your repository, and submit a pull request to the target (upstream) repository.</a:t>
            </a:r>
          </a:p>
          <a:p>
            <a:pPr lvl="1" indent="-457200">
              <a:spcAft>
                <a:spcPct val="15000"/>
              </a:spcAft>
              <a:buAutoNum type="alphaUcPeriod"/>
            </a:pPr>
            <a:r>
              <a:rPr sz="2500">
                <a:solidFill>
                  <a:srgbClr val="000000"/>
                </a:solidFill>
              </a:rPr>
              <a:t>Clone the project to your local machine and push updates directly to the project repository.</a:t>
            </a:r>
          </a:p>
          <a:p>
            <a:pPr lvl="1" indent="-457200">
              <a:spcAft>
                <a:spcPct val="15000"/>
              </a:spcAft>
              <a:buAutoNum type="alphaUcPeriod"/>
            </a:pPr>
            <a:r>
              <a:rPr sz="2500">
                <a:solidFill>
                  <a:srgbClr val="000000"/>
                </a:solidFill>
              </a:rPr>
              <a:t>Use git commands to make a copy of the project so that you can work locally. Submit an issue to get your changes into the target repository.</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6100" y="2309812"/>
            <a:ext cx="7253288" cy="2893100"/>
          </a:xfrm>
        </p:spPr>
        <p:txBody>
          <a:bodyPr anchor="t"/>
          <a:lstStyle>
            <a:lvl1pPr marL="231775" indent="-231775">
              <a:spcAft>
                <a:spcPts val="600"/>
              </a:spcAft>
              <a:buFont typeface="Wingdings" panose="05000000000000000000" pitchFamily="2" charset="2"/>
              <a:buChar char=""/>
              <a:defRPr/>
            </a:lvl1pPr>
          </a:lstStyle>
          <a:p>
            <a:pPr marL="228600" lvl="1" indent="0">
              <a:buNone/>
            </a:pPr>
            <a:r>
              <a:rPr lang="en-MY" dirty="0"/>
              <a:t>9.00 am – 10.00 am</a:t>
            </a:r>
          </a:p>
          <a:p>
            <a:pPr lvl="1"/>
            <a:r>
              <a:rPr dirty="0"/>
              <a:t>What is GitHub?</a:t>
            </a:r>
            <a:endParaRPr lang="en-MY" dirty="0"/>
          </a:p>
          <a:p>
            <a:pPr lvl="1"/>
            <a:r>
              <a:rPr lang="en-MY" dirty="0"/>
              <a:t>Git terminologies</a:t>
            </a:r>
          </a:p>
          <a:p>
            <a:pPr lvl="1"/>
            <a:r>
              <a:rPr lang="en-MY" dirty="0"/>
              <a:t>Basic GitHub flow</a:t>
            </a:r>
          </a:p>
          <a:p>
            <a:pPr lvl="1"/>
            <a:r>
              <a:rPr lang="en-US" dirty="0"/>
              <a:t>Work in Git Bash using Git Commands</a:t>
            </a:r>
          </a:p>
          <a:p>
            <a:pPr lvl="1"/>
            <a:r>
              <a:rPr lang="en-US" dirty="0"/>
              <a:t>Work in </a:t>
            </a:r>
            <a:r>
              <a:rPr lang="en-US" dirty="0" err="1"/>
              <a:t>GitHub.dev</a:t>
            </a:r>
            <a:endParaRPr lang="en-US" dirty="0"/>
          </a:p>
          <a:p>
            <a:pPr lvl="1"/>
            <a:r>
              <a:rPr lang="en-US" dirty="0"/>
              <a:t>Summary</a:t>
            </a:r>
          </a:p>
          <a:p>
            <a:pPr lvl="1"/>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GitHub?</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FDF4-5A1C-47D1-72C2-8379EC01F328}"/>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CA7BDCF9-A7D0-8AD1-9F94-C606053BD88E}"/>
              </a:ext>
            </a:extLst>
          </p:cNvPr>
          <p:cNvSpPr>
            <a:spLocks noGrp="1"/>
          </p:cNvSpPr>
          <p:nvPr>
            <p:ph sz="quarter" idx="10"/>
          </p:nvPr>
        </p:nvSpPr>
        <p:spPr>
          <a:xfrm>
            <a:off x="8077200" y="3048000"/>
            <a:ext cx="3754438" cy="1292662"/>
          </a:xfrm>
        </p:spPr>
        <p:txBody>
          <a:bodyPr/>
          <a:lstStyle/>
          <a:p>
            <a:r>
              <a:rPr lang="en-MY" sz="2000" dirty="0"/>
              <a:t>Problems</a:t>
            </a:r>
          </a:p>
          <a:p>
            <a:r>
              <a:rPr lang="en-MY" sz="2000" dirty="0"/>
              <a:t>- Many version </a:t>
            </a:r>
            <a:br>
              <a:rPr lang="en-MY" sz="2000" dirty="0"/>
            </a:br>
            <a:r>
              <a:rPr lang="en-MY" sz="2000" dirty="0"/>
              <a:t>- Team collaboration</a:t>
            </a:r>
            <a:br>
              <a:rPr lang="en-MY" sz="2000" dirty="0"/>
            </a:br>
            <a:r>
              <a:rPr lang="en-MY" sz="2000" dirty="0"/>
              <a:t>- Device stolen/broken</a:t>
            </a:r>
          </a:p>
        </p:txBody>
      </p:sp>
      <p:pic>
        <p:nvPicPr>
          <p:cNvPr id="1026" name="Picture 2" descr="Git with Command Line For Absolute Beginners">
            <a:extLst>
              <a:ext uri="{FF2B5EF4-FFF2-40B4-BE49-F238E27FC236}">
                <a16:creationId xmlns:a16="http://schemas.microsoft.com/office/drawing/2014/main" id="{C14EB6BD-0629-32A2-79A7-E321DF17D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044266"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79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5FCD-AD12-035E-2324-14DD4056687D}"/>
              </a:ext>
            </a:extLst>
          </p:cNvPr>
          <p:cNvSpPr>
            <a:spLocks noGrp="1"/>
          </p:cNvSpPr>
          <p:nvPr>
            <p:ph type="title"/>
          </p:nvPr>
        </p:nvSpPr>
        <p:spPr>
          <a:xfrm>
            <a:off x="792480" y="762000"/>
            <a:ext cx="11018520" cy="553998"/>
          </a:xfrm>
        </p:spPr>
        <p:txBody>
          <a:bodyPr/>
          <a:lstStyle/>
          <a:p>
            <a:r>
              <a:rPr lang="en-MY" dirty="0"/>
              <a:t>GitHub (In General)</a:t>
            </a:r>
          </a:p>
        </p:txBody>
      </p:sp>
      <p:pic>
        <p:nvPicPr>
          <p:cNvPr id="3" name="Picture 2" descr="Github Logo - Free social media icons">
            <a:extLst>
              <a:ext uri="{FF2B5EF4-FFF2-40B4-BE49-F238E27FC236}">
                <a16:creationId xmlns:a16="http://schemas.microsoft.com/office/drawing/2014/main" id="{5E638F91-DFD7-5B70-1050-075A48D27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050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F4F166-D9C1-E1CA-E0EA-5C524FB667B2}"/>
              </a:ext>
            </a:extLst>
          </p:cNvPr>
          <p:cNvSpPr txBox="1"/>
          <p:nvPr/>
        </p:nvSpPr>
        <p:spPr>
          <a:xfrm>
            <a:off x="2971800" y="4947642"/>
            <a:ext cx="7391400" cy="369332"/>
          </a:xfrm>
          <a:prstGeom prst="rect">
            <a:avLst/>
          </a:prstGeom>
          <a:noFill/>
        </p:spPr>
        <p:txBody>
          <a:bodyPr wrap="square">
            <a:spAutoFit/>
          </a:bodyPr>
          <a:lstStyle/>
          <a:p>
            <a:r>
              <a:rPr lang="en-US" dirty="0"/>
              <a:t>Space like Google Cloud to store files and folders using</a:t>
            </a:r>
            <a:r>
              <a:rPr lang="en-US" dirty="0">
                <a:solidFill>
                  <a:srgbClr val="B329C1"/>
                </a:solidFill>
              </a:rPr>
              <a:t> Git</a:t>
            </a:r>
          </a:p>
        </p:txBody>
      </p:sp>
    </p:spTree>
    <p:extLst>
      <p:ext uri="{BB962C8B-B14F-4D97-AF65-F5344CB8AC3E}">
        <p14:creationId xmlns:p14="http://schemas.microsoft.com/office/powerpoint/2010/main" val="3487340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5FCD-AD12-035E-2324-14DD4056687D}"/>
              </a:ext>
            </a:extLst>
          </p:cNvPr>
          <p:cNvSpPr>
            <a:spLocks noGrp="1"/>
          </p:cNvSpPr>
          <p:nvPr>
            <p:ph type="title"/>
          </p:nvPr>
        </p:nvSpPr>
        <p:spPr>
          <a:xfrm>
            <a:off x="2667000" y="580199"/>
            <a:ext cx="11018520" cy="553998"/>
          </a:xfrm>
        </p:spPr>
        <p:txBody>
          <a:bodyPr/>
          <a:lstStyle/>
          <a:p>
            <a:r>
              <a:rPr lang="en-MY" dirty="0"/>
              <a:t>Git</a:t>
            </a:r>
          </a:p>
        </p:txBody>
      </p:sp>
      <p:pic>
        <p:nvPicPr>
          <p:cNvPr id="10" name="Picture 9">
            <a:extLst>
              <a:ext uri="{FF2B5EF4-FFF2-40B4-BE49-F238E27FC236}">
                <a16:creationId xmlns:a16="http://schemas.microsoft.com/office/drawing/2014/main" id="{D724740D-F897-CECC-7F01-4FEFD15F8688}"/>
              </a:ext>
            </a:extLst>
          </p:cNvPr>
          <p:cNvPicPr>
            <a:picLocks noChangeAspect="1"/>
          </p:cNvPicPr>
          <p:nvPr/>
        </p:nvPicPr>
        <p:blipFill>
          <a:blip r:embed="rId2"/>
          <a:stretch>
            <a:fillRect/>
          </a:stretch>
        </p:blipFill>
        <p:spPr>
          <a:xfrm>
            <a:off x="8001000" y="1322205"/>
            <a:ext cx="2362200" cy="1963579"/>
          </a:xfrm>
          <a:prstGeom prst="rect">
            <a:avLst/>
          </a:prstGeom>
        </p:spPr>
      </p:pic>
      <p:sp>
        <p:nvSpPr>
          <p:cNvPr id="12" name="TextBox 11">
            <a:extLst>
              <a:ext uri="{FF2B5EF4-FFF2-40B4-BE49-F238E27FC236}">
                <a16:creationId xmlns:a16="http://schemas.microsoft.com/office/drawing/2014/main" id="{FD7E3FD8-58EF-B19F-0084-5CCD9736CDE4}"/>
              </a:ext>
            </a:extLst>
          </p:cNvPr>
          <p:cNvSpPr txBox="1"/>
          <p:nvPr/>
        </p:nvSpPr>
        <p:spPr>
          <a:xfrm>
            <a:off x="8382000" y="487866"/>
            <a:ext cx="7826414" cy="646331"/>
          </a:xfrm>
          <a:prstGeom prst="rect">
            <a:avLst/>
          </a:prstGeom>
          <a:noFill/>
        </p:spPr>
        <p:txBody>
          <a:bodyPr wrap="square">
            <a:spAutoFit/>
          </a:bodyPr>
          <a:lstStyle/>
          <a:p>
            <a:r>
              <a:rPr lang="en-MY" sz="3600" dirty="0">
                <a:latin typeface="+mj-lt"/>
              </a:rPr>
              <a:t>GitHub</a:t>
            </a:r>
          </a:p>
        </p:txBody>
      </p:sp>
      <p:sp>
        <p:nvSpPr>
          <p:cNvPr id="14" name="TextBox 13">
            <a:extLst>
              <a:ext uri="{FF2B5EF4-FFF2-40B4-BE49-F238E27FC236}">
                <a16:creationId xmlns:a16="http://schemas.microsoft.com/office/drawing/2014/main" id="{F80CBB5B-2701-A5B5-0E1C-C2A397442D2D}"/>
              </a:ext>
            </a:extLst>
          </p:cNvPr>
          <p:cNvSpPr txBox="1"/>
          <p:nvPr/>
        </p:nvSpPr>
        <p:spPr>
          <a:xfrm>
            <a:off x="1143000" y="3886200"/>
            <a:ext cx="4253697" cy="923330"/>
          </a:xfrm>
          <a:prstGeom prst="rect">
            <a:avLst/>
          </a:prstGeom>
          <a:noFill/>
        </p:spPr>
        <p:txBody>
          <a:bodyPr wrap="square">
            <a:spAutoFit/>
          </a:bodyPr>
          <a:lstStyle/>
          <a:p>
            <a:r>
              <a:rPr lang="en-US" b="1" i="0" dirty="0">
                <a:solidFill>
                  <a:srgbClr val="202124"/>
                </a:solidFill>
                <a:effectLst/>
                <a:latin typeface="arial" panose="020B0604020202020204" pitchFamily="34" charset="0"/>
              </a:rPr>
              <a:t>version control system </a:t>
            </a:r>
            <a:r>
              <a:rPr lang="en-US" i="0" dirty="0">
                <a:solidFill>
                  <a:srgbClr val="202124"/>
                </a:solidFill>
                <a:effectLst/>
                <a:latin typeface="arial" panose="020B0604020202020204" pitchFamily="34" charset="0"/>
              </a:rPr>
              <a:t>that lets you manage and keep track of your source code history</a:t>
            </a:r>
            <a:endParaRPr lang="en-MY" dirty="0"/>
          </a:p>
        </p:txBody>
      </p:sp>
      <p:sp>
        <p:nvSpPr>
          <p:cNvPr id="16" name="TextBox 15">
            <a:extLst>
              <a:ext uri="{FF2B5EF4-FFF2-40B4-BE49-F238E27FC236}">
                <a16:creationId xmlns:a16="http://schemas.microsoft.com/office/drawing/2014/main" id="{5C63122F-4E62-3C3F-97A6-60316581BD58}"/>
              </a:ext>
            </a:extLst>
          </p:cNvPr>
          <p:cNvSpPr txBox="1"/>
          <p:nvPr/>
        </p:nvSpPr>
        <p:spPr>
          <a:xfrm>
            <a:off x="7391400" y="3886200"/>
            <a:ext cx="3899704" cy="646331"/>
          </a:xfrm>
          <a:prstGeom prst="rect">
            <a:avLst/>
          </a:prstGeom>
          <a:noFill/>
        </p:spPr>
        <p:txBody>
          <a:bodyPr wrap="square">
            <a:spAutoFit/>
          </a:bodyPr>
          <a:lstStyle/>
          <a:p>
            <a:r>
              <a:rPr lang="en-US" b="1" i="0" dirty="0">
                <a:solidFill>
                  <a:srgbClr val="202124"/>
                </a:solidFill>
                <a:effectLst/>
                <a:latin typeface="arial" panose="020B0604020202020204" pitchFamily="34" charset="0"/>
              </a:rPr>
              <a:t>cloud-based hosting service </a:t>
            </a:r>
            <a:r>
              <a:rPr lang="en-US" i="0" dirty="0">
                <a:solidFill>
                  <a:srgbClr val="202124"/>
                </a:solidFill>
                <a:effectLst/>
                <a:latin typeface="arial" panose="020B0604020202020204" pitchFamily="34" charset="0"/>
              </a:rPr>
              <a:t>that lets you manage Git repositories</a:t>
            </a:r>
            <a:endParaRPr lang="en-MY" dirty="0"/>
          </a:p>
        </p:txBody>
      </p:sp>
      <p:pic>
        <p:nvPicPr>
          <p:cNvPr id="17" name="Picture 16">
            <a:extLst>
              <a:ext uri="{FF2B5EF4-FFF2-40B4-BE49-F238E27FC236}">
                <a16:creationId xmlns:a16="http://schemas.microsoft.com/office/drawing/2014/main" id="{BBE63C51-8FEE-FF53-CA4F-F7A53DF47EBD}"/>
              </a:ext>
            </a:extLst>
          </p:cNvPr>
          <p:cNvPicPr>
            <a:picLocks noChangeAspect="1"/>
          </p:cNvPicPr>
          <p:nvPr/>
        </p:nvPicPr>
        <p:blipFill>
          <a:blip r:embed="rId3"/>
          <a:stretch>
            <a:fillRect/>
          </a:stretch>
        </p:blipFill>
        <p:spPr>
          <a:xfrm>
            <a:off x="2133600" y="1416082"/>
            <a:ext cx="1775823" cy="1775823"/>
          </a:xfrm>
          <a:prstGeom prst="rect">
            <a:avLst/>
          </a:prstGeom>
        </p:spPr>
      </p:pic>
    </p:spTree>
    <p:extLst>
      <p:ext uri="{BB962C8B-B14F-4D97-AF65-F5344CB8AC3E}">
        <p14:creationId xmlns:p14="http://schemas.microsoft.com/office/powerpoint/2010/main" val="11493983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1408</TotalTime>
  <Words>2718</Words>
  <Application>Microsoft Office PowerPoint</Application>
  <PresentationFormat>Widescreen</PresentationFormat>
  <Paragraphs>229</Paragraphs>
  <Slides>47</Slides>
  <Notes>24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-apple-system</vt:lpstr>
      <vt:lpstr>inter-regular</vt:lpstr>
      <vt:lpstr>Arial</vt:lpstr>
      <vt:lpstr>Arial</vt:lpstr>
      <vt:lpstr>Calibri</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Introduction to Git and GitHub</vt:lpstr>
      <vt:lpstr>Prerequisites</vt:lpstr>
      <vt:lpstr>Learning objectives</vt:lpstr>
      <vt:lpstr>Agenda</vt:lpstr>
      <vt:lpstr>What is GitHub?</vt:lpstr>
      <vt:lpstr>PowerPoint Presentation</vt:lpstr>
      <vt:lpstr>GitHub (In General)</vt:lpstr>
      <vt:lpstr>Git</vt:lpstr>
      <vt:lpstr>Difference between Git and GitHub</vt:lpstr>
      <vt:lpstr>Install Git locally and  create a GitHub account</vt:lpstr>
      <vt:lpstr>Install Git</vt:lpstr>
      <vt:lpstr>Sign up GitHub account</vt:lpstr>
      <vt:lpstr>Git terminologies</vt:lpstr>
      <vt:lpstr>Repository (Repo)</vt:lpstr>
      <vt:lpstr>Remote and Local</vt:lpstr>
      <vt:lpstr>Branches</vt:lpstr>
      <vt:lpstr>Cloning</vt:lpstr>
      <vt:lpstr>Commits</vt:lpstr>
      <vt:lpstr>Push</vt:lpstr>
      <vt:lpstr>Pull</vt:lpstr>
      <vt:lpstr>Pull Requests</vt:lpstr>
      <vt:lpstr>Workshop walk-through using Git Commands</vt:lpstr>
      <vt:lpstr>Workshop walk-through using Git</vt:lpstr>
      <vt:lpstr>1. Create a repo in GitHub </vt:lpstr>
      <vt:lpstr>2. Download online repo to local device</vt:lpstr>
      <vt:lpstr>5. Add new or changed file to the staging area (preview) </vt:lpstr>
      <vt:lpstr>8. Get the latest changes from the remote </vt:lpstr>
      <vt:lpstr>PowerPoint Presentation</vt:lpstr>
      <vt:lpstr>PowerPoint Presentation</vt:lpstr>
      <vt:lpstr>Revert back to a certain version of code</vt:lpstr>
      <vt:lpstr>Working with branches</vt:lpstr>
      <vt:lpstr>Working with branches</vt:lpstr>
      <vt:lpstr>Working with branches</vt:lpstr>
      <vt:lpstr>Workshop walk-through using  GitHub.dev</vt:lpstr>
      <vt:lpstr>Microsoft Learn Student Ambassador (MLSA)</vt:lpstr>
      <vt:lpstr>https://studentambassadors.microsoft.com/</vt:lpstr>
      <vt:lpstr>What is Microsoft Learn Student Ambassadors Program ? </vt:lpstr>
      <vt:lpstr>PowerPoint Presentation</vt:lpstr>
      <vt:lpstr>Thank you ! Till we meet again</vt:lpstr>
      <vt:lpstr>Question 1</vt:lpstr>
      <vt:lpstr>Question 1</vt:lpstr>
      <vt:lpstr>Question 2</vt:lpstr>
      <vt:lpstr>Question 2</vt:lpstr>
      <vt:lpstr>Question 3</vt:lpstr>
      <vt:lpstr>Question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Chang Min Xuan</cp:lastModifiedBy>
  <cp:revision>12</cp:revision>
  <cp:lastPrinted>2022-01-28T15:53:52Z</cp:lastPrinted>
  <dcterms:created xsi:type="dcterms:W3CDTF">2022-01-28T15:53:52Z</dcterms:created>
  <dcterms:modified xsi:type="dcterms:W3CDTF">2023-01-09T01:56:26Z</dcterms:modified>
</cp:coreProperties>
</file>